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6"/>
  </p:notesMasterIdLst>
  <p:sldIdLst>
    <p:sldId id="700" r:id="rId2"/>
    <p:sldId id="701" r:id="rId3"/>
    <p:sldId id="320" r:id="rId4"/>
    <p:sldId id="787" r:id="rId5"/>
    <p:sldId id="788" r:id="rId6"/>
    <p:sldId id="789" r:id="rId7"/>
    <p:sldId id="792" r:id="rId8"/>
    <p:sldId id="793" r:id="rId9"/>
    <p:sldId id="790" r:id="rId10"/>
    <p:sldId id="794" r:id="rId11"/>
    <p:sldId id="795" r:id="rId12"/>
    <p:sldId id="796" r:id="rId13"/>
    <p:sldId id="797" r:id="rId14"/>
    <p:sldId id="798" r:id="rId15"/>
    <p:sldId id="799" r:id="rId16"/>
    <p:sldId id="800" r:id="rId17"/>
    <p:sldId id="802" r:id="rId18"/>
    <p:sldId id="803" r:id="rId19"/>
    <p:sldId id="804" r:id="rId20"/>
    <p:sldId id="805" r:id="rId21"/>
    <p:sldId id="806" r:id="rId22"/>
    <p:sldId id="807" r:id="rId23"/>
    <p:sldId id="808" r:id="rId24"/>
    <p:sldId id="809" r:id="rId25"/>
    <p:sldId id="810" r:id="rId26"/>
    <p:sldId id="812" r:id="rId27"/>
    <p:sldId id="813" r:id="rId28"/>
    <p:sldId id="814" r:id="rId29"/>
    <p:sldId id="815" r:id="rId30"/>
    <p:sldId id="816" r:id="rId31"/>
    <p:sldId id="818" r:id="rId32"/>
    <p:sldId id="817" r:id="rId33"/>
    <p:sldId id="819" r:id="rId34"/>
    <p:sldId id="820" r:id="rId35"/>
    <p:sldId id="821" r:id="rId36"/>
    <p:sldId id="822" r:id="rId37"/>
    <p:sldId id="823" r:id="rId38"/>
    <p:sldId id="825" r:id="rId39"/>
    <p:sldId id="826" r:id="rId40"/>
    <p:sldId id="824" r:id="rId41"/>
    <p:sldId id="830" r:id="rId42"/>
    <p:sldId id="827" r:id="rId43"/>
    <p:sldId id="828" r:id="rId44"/>
    <p:sldId id="829" r:id="rId45"/>
    <p:sldId id="831" r:id="rId46"/>
    <p:sldId id="832" r:id="rId47"/>
    <p:sldId id="833" r:id="rId48"/>
    <p:sldId id="834" r:id="rId49"/>
    <p:sldId id="835" r:id="rId50"/>
    <p:sldId id="836" r:id="rId51"/>
    <p:sldId id="837" r:id="rId52"/>
    <p:sldId id="838" r:id="rId53"/>
    <p:sldId id="839" r:id="rId54"/>
    <p:sldId id="840" r:id="rId55"/>
    <p:sldId id="841" r:id="rId56"/>
    <p:sldId id="842" r:id="rId57"/>
    <p:sldId id="843" r:id="rId58"/>
    <p:sldId id="844" r:id="rId59"/>
    <p:sldId id="845" r:id="rId60"/>
    <p:sldId id="846" r:id="rId61"/>
    <p:sldId id="847" r:id="rId62"/>
    <p:sldId id="848" r:id="rId63"/>
    <p:sldId id="849" r:id="rId64"/>
    <p:sldId id="850" r:id="rId65"/>
    <p:sldId id="851" r:id="rId66"/>
    <p:sldId id="852" r:id="rId67"/>
    <p:sldId id="853" r:id="rId68"/>
    <p:sldId id="772" r:id="rId69"/>
    <p:sldId id="775" r:id="rId70"/>
    <p:sldId id="773" r:id="rId71"/>
    <p:sldId id="774" r:id="rId72"/>
    <p:sldId id="319" r:id="rId73"/>
    <p:sldId id="854" r:id="rId74"/>
    <p:sldId id="855" r:id="rId75"/>
  </p:sldIdLst>
  <p:sldSz cx="12192000" cy="6858000"/>
  <p:notesSz cx="6858000" cy="9144000"/>
  <p:defaultText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rancken, J.L.M." initials="VraJ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3" autoAdjust="0"/>
    <p:restoredTop sz="83333" autoAdjust="0"/>
  </p:normalViewPr>
  <p:slideViewPr>
    <p:cSldViewPr snapToGrid="0">
      <p:cViewPr varScale="1">
        <p:scale>
          <a:sx n="92" d="100"/>
          <a:sy n="92" d="100"/>
        </p:scale>
        <p:origin x="1304"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nl-NL">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49F1D8FA-9EBB-44F6-A8FA-28EE6A9EB8EF}" type="datetimeFigureOut">
              <a:rPr lang="nl-NL" smtClean="0">
                <a:uFillTx/>
              </a:rPr>
              <a:t>26-10-2020</a:t>
            </a:fld>
            <a:endParaRPr lang="nl-NL">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nl-NL">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nl-NL">
              <a:uFillTx/>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nl-NL">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C3CF2AA8-3FAA-400F-89DF-DA1AEEA89015}" type="slidenum">
              <a:rPr lang="nl-NL" smtClean="0">
                <a:uFillTx/>
              </a:rPr>
              <a:t>‹#›</a:t>
            </a:fld>
            <a:endParaRPr lang="nl-NL">
              <a:uFillTx/>
            </a:endParaRPr>
          </a:p>
        </p:txBody>
      </p:sp>
    </p:spTree>
    <p:extLst>
      <p:ext uri="{BB962C8B-B14F-4D97-AF65-F5344CB8AC3E}">
        <p14:creationId xmlns:p14="http://schemas.microsoft.com/office/powerpoint/2010/main" val="261453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a:t>
            </a:fld>
            <a:endParaRPr lang="nl-NL">
              <a:uFillTx/>
            </a:endParaRPr>
          </a:p>
        </p:txBody>
      </p:sp>
    </p:spTree>
    <p:extLst>
      <p:ext uri="{BB962C8B-B14F-4D97-AF65-F5344CB8AC3E}">
        <p14:creationId xmlns:p14="http://schemas.microsoft.com/office/powerpoint/2010/main" val="2134265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37</a:t>
            </a:fld>
            <a:endParaRPr lang="nl-NL">
              <a:uFillTx/>
            </a:endParaRPr>
          </a:p>
        </p:txBody>
      </p:sp>
    </p:spTree>
    <p:extLst>
      <p:ext uri="{BB962C8B-B14F-4D97-AF65-F5344CB8AC3E}">
        <p14:creationId xmlns:p14="http://schemas.microsoft.com/office/powerpoint/2010/main" val="652667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41</a:t>
            </a:fld>
            <a:endParaRPr lang="nl-NL">
              <a:uFillTx/>
            </a:endParaRPr>
          </a:p>
        </p:txBody>
      </p:sp>
    </p:spTree>
    <p:extLst>
      <p:ext uri="{BB962C8B-B14F-4D97-AF65-F5344CB8AC3E}">
        <p14:creationId xmlns:p14="http://schemas.microsoft.com/office/powerpoint/2010/main" val="2552311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42</a:t>
            </a:fld>
            <a:endParaRPr lang="nl-NL">
              <a:uFillTx/>
            </a:endParaRPr>
          </a:p>
        </p:txBody>
      </p:sp>
    </p:spTree>
    <p:extLst>
      <p:ext uri="{BB962C8B-B14F-4D97-AF65-F5344CB8AC3E}">
        <p14:creationId xmlns:p14="http://schemas.microsoft.com/office/powerpoint/2010/main" val="786699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teachers: although this section is optional and will not be in the exam, giving students a brief overview will help understand how lists behave in Python, and the difference between assignment and copy.</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47</a:t>
            </a:fld>
            <a:endParaRPr lang="nl-NL">
              <a:uFillTx/>
            </a:endParaRPr>
          </a:p>
        </p:txBody>
      </p:sp>
    </p:spTree>
    <p:extLst>
      <p:ext uri="{BB962C8B-B14F-4D97-AF65-F5344CB8AC3E}">
        <p14:creationId xmlns:p14="http://schemas.microsoft.com/office/powerpoint/2010/main" val="500058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59</a:t>
            </a:fld>
            <a:endParaRPr lang="nl-NL">
              <a:uFillTx/>
            </a:endParaRPr>
          </a:p>
        </p:txBody>
      </p:sp>
    </p:spTree>
    <p:extLst>
      <p:ext uri="{BB962C8B-B14F-4D97-AF65-F5344CB8AC3E}">
        <p14:creationId xmlns:p14="http://schemas.microsoft.com/office/powerpoint/2010/main" val="828146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=ohCDWZgNIU0</a:t>
            </a:r>
          </a:p>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73</a:t>
            </a:fld>
            <a:endParaRPr lang="nl-NL">
              <a:uFillTx/>
            </a:endParaRPr>
          </a:p>
        </p:txBody>
      </p:sp>
    </p:spTree>
    <p:extLst>
      <p:ext uri="{BB962C8B-B14F-4D97-AF65-F5344CB8AC3E}">
        <p14:creationId xmlns:p14="http://schemas.microsoft.com/office/powerpoint/2010/main" val="3059616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=AhSvKGTh28Q</a:t>
            </a:r>
          </a:p>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74</a:t>
            </a:fld>
            <a:endParaRPr lang="nl-NL">
              <a:uFillTx/>
            </a:endParaRPr>
          </a:p>
        </p:txBody>
      </p:sp>
    </p:spTree>
    <p:extLst>
      <p:ext uri="{BB962C8B-B14F-4D97-AF65-F5344CB8AC3E}">
        <p14:creationId xmlns:p14="http://schemas.microsoft.com/office/powerpoint/2010/main" val="141451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a:t>
            </a:fld>
            <a:endParaRPr lang="nl-NL">
              <a:uFillTx/>
            </a:endParaRPr>
          </a:p>
        </p:txBody>
      </p:sp>
    </p:spTree>
    <p:extLst>
      <p:ext uri="{BB962C8B-B14F-4D97-AF65-F5344CB8AC3E}">
        <p14:creationId xmlns:p14="http://schemas.microsoft.com/office/powerpoint/2010/main" val="2735440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a:t>
            </a:fld>
            <a:endParaRPr lang="nl-NL">
              <a:uFillTx/>
            </a:endParaRPr>
          </a:p>
        </p:txBody>
      </p:sp>
    </p:spTree>
    <p:extLst>
      <p:ext uri="{BB962C8B-B14F-4D97-AF65-F5344CB8AC3E}">
        <p14:creationId xmlns:p14="http://schemas.microsoft.com/office/powerpoint/2010/main" val="194547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7</a:t>
            </a:fld>
            <a:endParaRPr lang="nl-NL">
              <a:uFillTx/>
            </a:endParaRPr>
          </a:p>
        </p:txBody>
      </p:sp>
    </p:spTree>
    <p:extLst>
      <p:ext uri="{BB962C8B-B14F-4D97-AF65-F5344CB8AC3E}">
        <p14:creationId xmlns:p14="http://schemas.microsoft.com/office/powerpoint/2010/main" val="1005100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8</a:t>
            </a:fld>
            <a:endParaRPr lang="nl-NL">
              <a:uFillTx/>
            </a:endParaRPr>
          </a:p>
        </p:txBody>
      </p:sp>
    </p:spTree>
    <p:extLst>
      <p:ext uri="{BB962C8B-B14F-4D97-AF65-F5344CB8AC3E}">
        <p14:creationId xmlns:p14="http://schemas.microsoft.com/office/powerpoint/2010/main" val="61906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24</a:t>
            </a:fld>
            <a:endParaRPr lang="nl-NL">
              <a:uFillTx/>
            </a:endParaRPr>
          </a:p>
        </p:txBody>
      </p:sp>
    </p:spTree>
    <p:extLst>
      <p:ext uri="{BB962C8B-B14F-4D97-AF65-F5344CB8AC3E}">
        <p14:creationId xmlns:p14="http://schemas.microsoft.com/office/powerpoint/2010/main" val="3609639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29</a:t>
            </a:fld>
            <a:endParaRPr lang="nl-NL">
              <a:uFillTx/>
            </a:endParaRPr>
          </a:p>
        </p:txBody>
      </p:sp>
    </p:spTree>
    <p:extLst>
      <p:ext uri="{BB962C8B-B14F-4D97-AF65-F5344CB8AC3E}">
        <p14:creationId xmlns:p14="http://schemas.microsoft.com/office/powerpoint/2010/main" val="3144383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31</a:t>
            </a:fld>
            <a:endParaRPr lang="nl-NL">
              <a:uFillTx/>
            </a:endParaRPr>
          </a:p>
        </p:txBody>
      </p:sp>
    </p:spTree>
    <p:extLst>
      <p:ext uri="{BB962C8B-B14F-4D97-AF65-F5344CB8AC3E}">
        <p14:creationId xmlns:p14="http://schemas.microsoft.com/office/powerpoint/2010/main" val="1710451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34</a:t>
            </a:fld>
            <a:endParaRPr lang="nl-NL">
              <a:uFillTx/>
            </a:endParaRPr>
          </a:p>
        </p:txBody>
      </p:sp>
    </p:spTree>
    <p:extLst>
      <p:ext uri="{BB962C8B-B14F-4D97-AF65-F5344CB8AC3E}">
        <p14:creationId xmlns:p14="http://schemas.microsoft.com/office/powerpoint/2010/main" val="2311527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uFillTx/>
              </a:defRPr>
            </a:lvl1pPr>
          </a:lstStyle>
          <a:p>
            <a:r>
              <a:rPr lang="en-US">
                <a:uFillTx/>
              </a:rPr>
              <a:t>Click to edit Master title style</a:t>
            </a:r>
            <a:endParaRPr lang="en-US" dirty="0">
              <a:uFillTx/>
            </a:endParaRP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uFillTx/>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3540BC6B-DFCF-42F0-BEDA-60F5BD104C3C}" type="datetime1">
              <a:rPr lang="en-US" smtClean="0">
                <a:uFillTx/>
              </a:rPr>
              <a:t>10/26/20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674C2D0F-93AD-43FF-B791-D0F2C0B7CD5C}" type="datetime1">
              <a:rPr lang="en-US" smtClean="0">
                <a:uFillTx/>
              </a:rPr>
              <a:t>10/26/20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uFillTx/>
              </a:defRPr>
            </a:lvl1pPr>
          </a:lstStyle>
          <a:p>
            <a:r>
              <a:rPr lang="en-US">
                <a:uFillTx/>
              </a:rPr>
              <a:t>Click to edit Master title style</a:t>
            </a:r>
            <a:endParaRPr lang="en-US" dirty="0">
              <a:uFillTx/>
            </a:endParaRP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48F9599-7E16-4272-9CD2-4D3FDC8A39A4}" type="datetime1">
              <a:rPr lang="en-US" smtClean="0">
                <a:uFillTx/>
              </a:rPr>
              <a:t>10/26/20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uFillTx/>
              </a:defRPr>
            </a:lvl1pPr>
          </a:lstStyle>
          <a:p>
            <a:r>
              <a:rPr lang="en-US">
                <a:uFillTx/>
              </a:rPr>
              <a:t>Click to edit Master title style</a:t>
            </a:r>
            <a:endParaRPr lang="en-US" dirty="0">
              <a:uFillTx/>
            </a:endParaRP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uFillTx/>
                <a:latin typeface="+mj-lt"/>
                <a:ea typeface="+mj-ea"/>
                <a:cs typeface="+mj-cs"/>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marL="0" lvl="0" indent="0">
              <a:buNone/>
            </a:pPr>
            <a:r>
              <a:rPr lang="en-US">
                <a:uFillTx/>
              </a:rPr>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01A02E0F-BA26-4368-A374-77DE26814647}" type="datetime1">
              <a:rPr lang="en-US" smtClean="0">
                <a:uFillTx/>
              </a:rPr>
              <a:t>10/26/20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
        <p:nvSpPr>
          <p:cNvPr id="12" name="TextBox 11"/>
          <p:cNvSpPr txBox="1">
            <a:spLocks/>
          </p:cNvSpPr>
          <p:nvPr/>
        </p:nvSpPr>
        <p:spPr>
          <a:xfrm>
            <a:off x="898295" y="971253"/>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dirty="0">
                <a:uFillTx/>
              </a:rPr>
              <a:t>“</a:t>
            </a:r>
          </a:p>
        </p:txBody>
      </p:sp>
      <p:sp>
        <p:nvSpPr>
          <p:cNvPr id="15" name="TextBox 14"/>
          <p:cNvSpPr txBox="1">
            <a:spLocks/>
          </p:cNvSpPr>
          <p:nvPr/>
        </p:nvSpPr>
        <p:spPr>
          <a:xfrm>
            <a:off x="9330490" y="2613787"/>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dirty="0">
                <a:uFillTx/>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22650185-D268-4702-8DC7-A3A3D9185167}" type="datetime1">
              <a:rPr lang="en-US" smtClean="0">
                <a:uFillTx/>
              </a:rPr>
              <a:t>10/26/20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A14A0CC-BE35-46EF-A1DA-B705497BBE45}" type="datetime1">
              <a:rPr lang="en-US" smtClean="0">
                <a:uFillTx/>
              </a:rPr>
              <a:t>10/26/20</a:t>
            </a:fld>
            <a:endParaRPr lang="en-US" dirty="0">
              <a:uFillTx/>
            </a:endParaRPr>
          </a:p>
        </p:txBody>
      </p:sp>
      <p:sp>
        <p:nvSpPr>
          <p:cNvPr id="4"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3C2A22-B047-472F-BE1B-8648469F1EA9}" type="datetime1">
              <a:rPr lang="en-US" smtClean="0">
                <a:uFillTx/>
              </a:rPr>
              <a:t>10/26/20</a:t>
            </a:fld>
            <a:endParaRPr lang="en-US" dirty="0">
              <a:uFillTx/>
            </a:endParaRPr>
          </a:p>
        </p:txBody>
      </p:sp>
      <p:sp>
        <p:nvSpPr>
          <p:cNvPr id="4"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p:txBody>
          <a:bodyPr vert="eaVert" anchor="t" anchorCtr="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8D44E838-D3C2-4DB1-AAB5-F1B495E3BDEF}" type="datetime1">
              <a:rPr lang="en-US" smtClean="0">
                <a:uFillTx/>
              </a:rPr>
              <a:t>10/26/20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40B4F030-F6C6-4EC4-8D1C-AFCD501D3972}" type="datetime1">
              <a:rPr lang="en-US" smtClean="0">
                <a:uFillTx/>
              </a:rPr>
              <a:t>10/26/20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3"/>
          <p:cNvSpPr>
            <a:spLocks noGrp="1"/>
          </p:cNvSpPr>
          <p:nvPr>
            <p:ph type="dt" sz="half" idx="10"/>
          </p:nvPr>
        </p:nvSpPr>
        <p:spPr/>
        <p:txBody>
          <a:bodyPr/>
          <a:lstStyle/>
          <a:p>
            <a:fld id="{E5476CEE-9156-4328-B243-71BFB171C407}" type="datetime1">
              <a:rPr lang="en-US" smtClean="0">
                <a:uFillTx/>
              </a:rPr>
              <a:t>10/26/20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A0D6C73-154E-4680-A1F0-A4FD42ECECFB}" type="datetime1">
              <a:rPr lang="en-US" smtClean="0">
                <a:uFillTx/>
              </a:rPr>
              <a:t>10/26/20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Date Placeholder 4"/>
          <p:cNvSpPr>
            <a:spLocks noGrp="1"/>
          </p:cNvSpPr>
          <p:nvPr>
            <p:ph type="dt" sz="half" idx="10"/>
          </p:nvPr>
        </p:nvSpPr>
        <p:spPr/>
        <p:txBody>
          <a:bodyPr/>
          <a:lstStyle/>
          <a:p>
            <a:fld id="{6285E47C-D55E-4B1B-AB93-D75D6DF51E72}" type="datetime1">
              <a:rPr lang="en-US" smtClean="0">
                <a:uFillTx/>
              </a:rPr>
              <a:t>10/26/20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6"/>
          <p:cNvSpPr>
            <a:spLocks noGrp="1"/>
          </p:cNvSpPr>
          <p:nvPr>
            <p:ph type="dt" sz="half" idx="10"/>
          </p:nvPr>
        </p:nvSpPr>
        <p:spPr/>
        <p:txBody>
          <a:bodyPr/>
          <a:lstStyle/>
          <a:p>
            <a:fld id="{73295D31-BE29-463E-BE52-8C0D51518F28}" type="datetime1">
              <a:rPr lang="en-US" smtClean="0">
                <a:uFillTx/>
              </a:rPr>
              <a:t>10/26/20</a:t>
            </a:fld>
            <a:endParaRPr lang="en-US" dirty="0">
              <a:uFillTx/>
            </a:endParaRPr>
          </a:p>
        </p:txBody>
      </p:sp>
      <p:sp>
        <p:nvSpPr>
          <p:cNvPr id="8" name="Footer Placeholder 7"/>
          <p:cNvSpPr>
            <a:spLocks noGrp="1"/>
          </p:cNvSpPr>
          <p:nvPr>
            <p:ph type="ftr" sz="quarter" idx="11"/>
          </p:nvPr>
        </p:nvSpPr>
        <p:spPr/>
        <p:txBody>
          <a:bodyPr/>
          <a:lstStyle/>
          <a:p>
            <a:endParaRPr lang="en-US" dirty="0">
              <a:uFillTx/>
            </a:endParaRPr>
          </a:p>
        </p:txBody>
      </p:sp>
      <p:sp>
        <p:nvSpPr>
          <p:cNvPr id="9" name="Slide Number Placeholder 8"/>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7" name="Date Placeholder 2"/>
          <p:cNvSpPr>
            <a:spLocks noGrp="1"/>
          </p:cNvSpPr>
          <p:nvPr>
            <p:ph type="dt" sz="half" idx="10"/>
          </p:nvPr>
        </p:nvSpPr>
        <p:spPr/>
        <p:txBody>
          <a:bodyPr/>
          <a:lstStyle/>
          <a:p>
            <a:fld id="{39188A25-A5AA-4757-8C98-6193C361AD71}" type="datetime1">
              <a:rPr lang="en-US" smtClean="0">
                <a:uFillTx/>
              </a:rPr>
              <a:t>10/26/20</a:t>
            </a:fld>
            <a:endParaRPr lang="en-US" dirty="0">
              <a:uFillTx/>
            </a:endParaRPr>
          </a:p>
        </p:txBody>
      </p:sp>
      <p:sp>
        <p:nvSpPr>
          <p:cNvPr id="5" name="Footer Placeholder 3"/>
          <p:cNvSpPr>
            <a:spLocks noGrp="1"/>
          </p:cNvSpPr>
          <p:nvPr>
            <p:ph type="ftr" sz="quarter" idx="11"/>
          </p:nvPr>
        </p:nvSpPr>
        <p:spPr/>
        <p:txBody>
          <a:bodyPr/>
          <a:lstStyle/>
          <a:p>
            <a:endParaRPr lang="en-US" dirty="0">
              <a:uFillTx/>
            </a:endParaRPr>
          </a:p>
        </p:txBody>
      </p:sp>
      <p:sp>
        <p:nvSpPr>
          <p:cNvPr id="6" name="Slide Number Placeholder 4"/>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DD534CD-B77A-4B1F-9454-6F05240B6924}" type="datetime1">
              <a:rPr lang="en-US" smtClean="0">
                <a:uFillTx/>
              </a:rPr>
              <a:t>10/26/20</a:t>
            </a:fld>
            <a:endParaRPr lang="en-US" dirty="0">
              <a:uFillTx/>
            </a:endParaRPr>
          </a:p>
        </p:txBody>
      </p:sp>
      <p:sp>
        <p:nvSpPr>
          <p:cNvPr id="5" name="Footer Placeholder 2"/>
          <p:cNvSpPr>
            <a:spLocks noGrp="1"/>
          </p:cNvSpPr>
          <p:nvPr>
            <p:ph type="ftr" sz="quarter" idx="11"/>
          </p:nvPr>
        </p:nvSpPr>
        <p:spPr/>
        <p:txBody>
          <a:bodyPr/>
          <a:lstStyle/>
          <a:p>
            <a:endParaRPr lang="en-US" dirty="0">
              <a:uFillTx/>
            </a:endParaRPr>
          </a:p>
        </p:txBody>
      </p:sp>
      <p:sp>
        <p:nvSpPr>
          <p:cNvPr id="6" name="Slide Number Placeholder 3"/>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uFillTx/>
              </a:defRPr>
            </a:lvl1pPr>
            <a:lvl2pPr>
              <a:defRPr sz="1800">
                <a:uFillTx/>
              </a:defRPr>
            </a:lvl2pPr>
            <a:lvl3pPr>
              <a:defRPr sz="1600">
                <a:uFillTx/>
              </a:defRPr>
            </a:lvl3pPr>
            <a:lvl4pPr>
              <a:defRPr sz="1400">
                <a:uFillTx/>
              </a:defRPr>
            </a:lvl4pPr>
            <a:lvl5pPr>
              <a:defRPr sz="1400">
                <a:uFillTx/>
              </a:defRPr>
            </a:lvl5pPr>
            <a:lvl6pPr>
              <a:defRPr sz="1400">
                <a:uFillTx/>
              </a:defRPr>
            </a:lvl6pPr>
            <a:lvl7pPr>
              <a:defRPr sz="1400">
                <a:uFillTx/>
              </a:defRPr>
            </a:lvl7pPr>
            <a:lvl8pPr>
              <a:defRPr sz="1400">
                <a:uFillTx/>
              </a:defRPr>
            </a:lvl8pPr>
            <a:lvl9pPr>
              <a:defRPr sz="14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7" name="Date Placeholder 4"/>
          <p:cNvSpPr>
            <a:spLocks noGrp="1"/>
          </p:cNvSpPr>
          <p:nvPr>
            <p:ph type="dt" sz="half" idx="10"/>
          </p:nvPr>
        </p:nvSpPr>
        <p:spPr/>
        <p:txBody>
          <a:bodyPr/>
          <a:lstStyle/>
          <a:p>
            <a:fld id="{EB554BB2-A89F-401F-97FA-3EA800777BD8}" type="datetime1">
              <a:rPr lang="en-US" smtClean="0">
                <a:uFillTx/>
              </a:rPr>
              <a:t>10/26/20</a:t>
            </a:fld>
            <a:endParaRPr lang="en-US" dirty="0">
              <a:uFillTx/>
            </a:endParaRPr>
          </a:p>
        </p:txBody>
      </p:sp>
      <p:sp>
        <p:nvSpPr>
          <p:cNvPr id="5" name="Footer Placeholder 5"/>
          <p:cNvSpPr>
            <a:spLocks noGrp="1"/>
          </p:cNvSpPr>
          <p:nvPr>
            <p:ph type="ftr" sz="quarter" idx="11"/>
          </p:nvPr>
        </p:nvSpPr>
        <p:spPr/>
        <p:txBody>
          <a:bodyPr/>
          <a:lstStyle/>
          <a:p>
            <a:endParaRPr lang="en-US" dirty="0">
              <a:uFillTx/>
            </a:endParaRPr>
          </a:p>
        </p:txBody>
      </p:sp>
      <p:sp>
        <p:nvSpPr>
          <p:cNvPr id="6"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3A016A5E-82B2-4C74-A76B-CEA05DABE5C6}" type="datetime1">
              <a:rPr lang="en-US" smtClean="0">
                <a:uFillTx/>
              </a:rPr>
              <a:t>10/26/20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srcRect l="35640"/>
          <a:stretch/>
        </p:blipFill>
        <p:spPr>
          <a:xfrm>
            <a:off x="0" y="2892347"/>
            <a:ext cx="1522412" cy="2365453"/>
          </a:xfrm>
          <a:prstGeom prst="rect">
            <a:avLst/>
          </a:prstGeom>
        </p:spPr>
      </p:pic>
      <p:sp>
        <p:nvSpPr>
          <p:cNvPr id="16" name="Oval 15"/>
          <p:cNvSpPr>
            <a:spLocks/>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srcRect b="23320"/>
          <a:stretch/>
        </p:blipFill>
        <p:spPr>
          <a:xfrm>
            <a:off x="8605878" y="6096000"/>
            <a:ext cx="993734" cy="762000"/>
          </a:xfrm>
          <a:prstGeom prst="rect">
            <a:avLst/>
          </a:prstGeom>
        </p:spPr>
      </p:pic>
      <p:sp>
        <p:nvSpPr>
          <p:cNvPr id="14" name="Rectangle 13"/>
          <p:cNvSpPr>
            <a:spLocks/>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uFillTx/>
              </a:defRPr>
            </a:lvl1pPr>
          </a:lstStyle>
          <a:p>
            <a:fld id="{C6804D62-C1CD-4B7B-B41B-F310F51B0832}" type="datetime1">
              <a:rPr lang="en-US" smtClean="0">
                <a:uFillTx/>
              </a:rPr>
              <a:t>10/26/20</a:t>
            </a:fld>
            <a:endParaRPr lang="en-US" dirty="0">
              <a:uFillTx/>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uFillTx/>
              </a:defRPr>
            </a:lvl1pPr>
          </a:lstStyle>
          <a:p>
            <a:endParaRPr lang="en-US" dirty="0">
              <a:uFillTx/>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uFillTx/>
              </a:defRPr>
            </a:lvl1pPr>
          </a:lstStyle>
          <a:p>
            <a:fld id="{D57F1E4F-1CFF-5643-939E-02111984F565}" type="slidenum">
              <a:rPr lang="en-US" dirty="0">
                <a:uFillTx/>
              </a:rPr>
              <a:t>‹#›</a:t>
            </a:fld>
            <a:endParaRPr lang="en-US" dirty="0">
              <a:uFillTx/>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uFillTx/>
          <a:latin typeface="+mj-lt"/>
          <a:ea typeface="+mj-ea"/>
          <a:cs typeface="+mj-cs"/>
        </a:defRPr>
      </a:lvl1pPr>
      <a:lvl2pPr eaLnBrk="1" hangingPunct="1">
        <a:defRPr>
          <a:solidFill>
            <a:schemeClr val="tx2"/>
          </a:solidFill>
          <a:uFillTx/>
        </a:defRPr>
      </a:lvl2pPr>
      <a:lvl3pPr eaLnBrk="1" hangingPunct="1">
        <a:defRPr>
          <a:solidFill>
            <a:schemeClr val="tx2"/>
          </a:solidFill>
          <a:uFillTx/>
        </a:defRPr>
      </a:lvl3pPr>
      <a:lvl4pPr eaLnBrk="1" hangingPunct="1">
        <a:defRPr>
          <a:solidFill>
            <a:schemeClr val="tx2"/>
          </a:solidFill>
          <a:uFillTx/>
        </a:defRPr>
      </a:lvl4pPr>
      <a:lvl5pPr eaLnBrk="1" hangingPunct="1">
        <a:defRPr>
          <a:solidFill>
            <a:schemeClr val="tx2"/>
          </a:solidFill>
          <a:uFillTx/>
        </a:defRPr>
      </a:lvl5pPr>
      <a:lvl6pPr eaLnBrk="1" hangingPunct="1">
        <a:defRPr>
          <a:solidFill>
            <a:schemeClr val="tx2"/>
          </a:solidFill>
          <a:uFillTx/>
        </a:defRPr>
      </a:lvl6pPr>
      <a:lvl7pPr eaLnBrk="1" hangingPunct="1">
        <a:defRPr>
          <a:solidFill>
            <a:schemeClr val="tx2"/>
          </a:solidFill>
          <a:uFillTx/>
        </a:defRPr>
      </a:lvl7pPr>
      <a:lvl8pPr eaLnBrk="1" hangingPunct="1">
        <a:defRPr>
          <a:solidFill>
            <a:schemeClr val="tx2"/>
          </a:solidFill>
          <a:uFillTx/>
        </a:defRPr>
      </a:lvl8pPr>
      <a:lvl9pPr eaLnBrk="1" hangingPunct="1">
        <a:defRPr>
          <a:solidFill>
            <a:schemeClr val="tx2"/>
          </a:solidFill>
          <a:uFillTx/>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uFillTx/>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uFillTx/>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uFillTx/>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9pPr>
    </p:bodyStyle>
    <p:other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ohCDWZgNIU0?feature=oembed" TargetMode="External"/><Relationship Id="rId4" Type="http://schemas.openxmlformats.org/officeDocument/2006/relationships/image" Target="../media/image48.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AhSvKGTh28Q?feature=oembed" TargetMode="External"/><Relationship Id="rId4" Type="http://schemas.openxmlformats.org/officeDocument/2006/relationships/image" Target="../media/image49.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889687"/>
            <a:ext cx="8825658" cy="2727176"/>
          </a:xfrm>
        </p:spPr>
        <p:txBody>
          <a:bodyPr/>
          <a:lstStyle/>
          <a:p>
            <a:r>
              <a:rPr lang="en-US" sz="3200" b="1" dirty="0">
                <a:uFillTx/>
              </a:rPr>
              <a:t>Analysis 1:</a:t>
            </a:r>
            <a:r>
              <a:rPr lang="en-US" sz="4400" b="1" dirty="0">
                <a:uFillTx/>
              </a:rPr>
              <a:t> </a:t>
            </a:r>
            <a:r>
              <a:rPr lang="en-US" sz="3600" b="1" dirty="0">
                <a:uFillTx/>
              </a:rPr>
              <a:t>Foundations of Modeling</a:t>
            </a:r>
            <a:br>
              <a:rPr lang="en-US" sz="3600" b="1" dirty="0">
                <a:uFillTx/>
              </a:rPr>
            </a:br>
            <a:br>
              <a:rPr lang="en-US" sz="3600" b="1" dirty="0"/>
            </a:br>
            <a:br>
              <a:rPr lang="en-US" sz="3600" b="1" dirty="0"/>
            </a:br>
            <a:r>
              <a:rPr lang="en-US" sz="2400" dirty="0"/>
              <a:t>Lesson</a:t>
            </a:r>
            <a:r>
              <a:rPr lang="en-US" sz="2400" dirty="0">
                <a:uFillTx/>
              </a:rPr>
              <a:t> 6.2:</a:t>
            </a:r>
            <a:br>
              <a:rPr lang="en-US" sz="4400" dirty="0">
                <a:uFillTx/>
              </a:rPr>
            </a:br>
            <a:r>
              <a:rPr lang="en-US" sz="3200" dirty="0"/>
              <a:t>Lists in Python</a:t>
            </a:r>
            <a:endParaRPr lang="en-US" sz="4400" dirty="0">
              <a:uFillTx/>
            </a:endParaRPr>
          </a:p>
        </p:txBody>
      </p:sp>
      <p:sp>
        <p:nvSpPr>
          <p:cNvPr id="3" name="Subtitle 2"/>
          <p:cNvSpPr>
            <a:spLocks noGrp="1"/>
          </p:cNvSpPr>
          <p:nvPr>
            <p:ph type="subTitle" idx="1"/>
          </p:nvPr>
        </p:nvSpPr>
        <p:spPr/>
        <p:txBody>
          <a:bodyPr/>
          <a:lstStyle/>
          <a:p>
            <a:r>
              <a:rPr lang="nl-NL" dirty="0">
                <a:uFillTx/>
              </a:rPr>
              <a:t>Analysis Team, 2020/2021</a:t>
            </a:r>
          </a:p>
        </p:txBody>
      </p:sp>
      <p:pic>
        <p:nvPicPr>
          <p:cNvPr id="4" name="Picture 3"/>
          <p:cNvPicPr>
            <a:picLocks noChangeAspect="1"/>
          </p:cNvPicPr>
          <p:nvPr/>
        </p:nvPicPr>
        <p:blipFill>
          <a:blip r:embed="rId3"/>
          <a:stretch>
            <a:fillRect/>
          </a:stretch>
        </p:blipFill>
        <p:spPr>
          <a:xfrm>
            <a:off x="10300130" y="5326534"/>
            <a:ext cx="1239022" cy="1239022"/>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1</a:t>
            </a:fld>
            <a:endParaRPr lang="en-US" dirty="0">
              <a:uFillTx/>
            </a:endParaRPr>
          </a:p>
        </p:txBody>
      </p:sp>
    </p:spTree>
    <p:extLst>
      <p:ext uri="{BB962C8B-B14F-4D97-AF65-F5344CB8AC3E}">
        <p14:creationId xmlns:p14="http://schemas.microsoft.com/office/powerpoint/2010/main" val="799402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list items - indexing</a:t>
            </a:r>
          </a:p>
        </p:txBody>
      </p:sp>
      <p:pic>
        <p:nvPicPr>
          <p:cNvPr id="6" name="Content Placeholder 5"/>
          <p:cNvPicPr>
            <a:picLocks noGrp="1" noChangeAspect="1"/>
          </p:cNvPicPr>
          <p:nvPr>
            <p:ph sz="half" idx="1"/>
          </p:nvPr>
        </p:nvPicPr>
        <p:blipFill>
          <a:blip r:embed="rId2"/>
          <a:srcRect/>
          <a:stretch/>
        </p:blipFill>
        <p:spPr>
          <a:xfrm>
            <a:off x="889160" y="2427570"/>
            <a:ext cx="4701960" cy="2538377"/>
          </a:xfrm>
        </p:spPr>
      </p:pic>
      <p:sp>
        <p:nvSpPr>
          <p:cNvPr id="4" name="Content Placeholder 3"/>
          <p:cNvSpPr>
            <a:spLocks noGrp="1"/>
          </p:cNvSpPr>
          <p:nvPr>
            <p:ph sz="half" idx="2"/>
          </p:nvPr>
        </p:nvSpPr>
        <p:spPr/>
        <p:txBody>
          <a:bodyPr>
            <a:normAutofit fontScale="92500" lnSpcReduction="20000"/>
          </a:bodyPr>
          <a:lstStyle/>
          <a:p>
            <a:r>
              <a:rPr lang="en-US" dirty="0"/>
              <a:t>As </a:t>
            </a:r>
            <a:r>
              <a:rPr lang="en-US" b="1" dirty="0">
                <a:solidFill>
                  <a:schemeClr val="accent3"/>
                </a:solidFill>
              </a:rPr>
              <a:t>lists</a:t>
            </a:r>
            <a:r>
              <a:rPr lang="en-US" dirty="0"/>
              <a:t> are </a:t>
            </a:r>
            <a:r>
              <a:rPr lang="en-US" b="1" u="sng" dirty="0"/>
              <a:t>ordered sequence of elements</a:t>
            </a:r>
            <a:r>
              <a:rPr lang="en-US" dirty="0"/>
              <a:t>, each </a:t>
            </a:r>
            <a:r>
              <a:rPr lang="en-US" b="1" dirty="0"/>
              <a:t>element</a:t>
            </a:r>
            <a:r>
              <a:rPr lang="en-US" dirty="0"/>
              <a:t> has an assigned </a:t>
            </a:r>
            <a:r>
              <a:rPr lang="en-US" b="1" dirty="0">
                <a:solidFill>
                  <a:srgbClr val="00B0F0"/>
                </a:solidFill>
              </a:rPr>
              <a:t>index</a:t>
            </a:r>
            <a:r>
              <a:rPr lang="en-US" dirty="0"/>
              <a:t> value.</a:t>
            </a:r>
          </a:p>
          <a:p>
            <a:r>
              <a:rPr lang="en-US" dirty="0"/>
              <a:t>Python starts indexing with </a:t>
            </a:r>
            <a:r>
              <a:rPr lang="en-US" b="1" dirty="0">
                <a:solidFill>
                  <a:srgbClr val="FFFF00"/>
                </a:solidFill>
              </a:rPr>
              <a:t>0</a:t>
            </a:r>
            <a:r>
              <a:rPr lang="en-US" dirty="0"/>
              <a:t>.</a:t>
            </a:r>
          </a:p>
          <a:p>
            <a:r>
              <a:rPr lang="en-US" b="1" dirty="0">
                <a:solidFill>
                  <a:srgbClr val="00B0F0"/>
                </a:solidFill>
              </a:rPr>
              <a:t>Index</a:t>
            </a:r>
            <a:r>
              <a:rPr lang="en-US" dirty="0"/>
              <a:t> </a:t>
            </a:r>
            <a:r>
              <a:rPr lang="en-US" b="1" dirty="0"/>
              <a:t>must be</a:t>
            </a:r>
            <a:r>
              <a:rPr lang="en-US" dirty="0"/>
              <a:t> an </a:t>
            </a:r>
            <a:r>
              <a:rPr lang="en-US" b="1" dirty="0"/>
              <a:t>integer</a:t>
            </a:r>
            <a:r>
              <a:rPr lang="en-US" dirty="0"/>
              <a:t>.</a:t>
            </a:r>
          </a:p>
          <a:p>
            <a:r>
              <a:rPr lang="en-US" dirty="0"/>
              <a:t>To access item via index, use </a:t>
            </a:r>
            <a:r>
              <a:rPr lang="en-US" b="1" dirty="0">
                <a:solidFill>
                  <a:srgbClr val="FF0000"/>
                </a:solidFill>
              </a:rPr>
              <a:t>[ ]</a:t>
            </a:r>
            <a:r>
              <a:rPr lang="en-US" dirty="0"/>
              <a:t> .</a:t>
            </a:r>
          </a:p>
          <a:p>
            <a:r>
              <a:rPr lang="en-US" dirty="0"/>
              <a:t>Try:</a:t>
            </a:r>
          </a:p>
          <a:p>
            <a:pPr marL="0" indent="0">
              <a:buNone/>
            </a:pPr>
            <a:r>
              <a:rPr lang="en-US" dirty="0"/>
              <a:t>	list1 = [1, 2, 3]</a:t>
            </a:r>
          </a:p>
          <a:p>
            <a:pPr marL="0" indent="0">
              <a:buNone/>
            </a:pPr>
            <a:r>
              <a:rPr lang="en-US" dirty="0"/>
              <a:t>	</a:t>
            </a:r>
            <a:r>
              <a:rPr lang="en-US" b="1" dirty="0"/>
              <a:t>list1[0]</a:t>
            </a:r>
          </a:p>
          <a:p>
            <a:pPr marL="0" indent="0">
              <a:buNone/>
            </a:pPr>
            <a:r>
              <a:rPr lang="en-US" b="1" dirty="0"/>
              <a:t>	list1[1]</a:t>
            </a:r>
          </a:p>
          <a:p>
            <a:pPr marL="0" indent="0">
              <a:buNone/>
            </a:pPr>
            <a:r>
              <a:rPr lang="en-US" dirty="0"/>
              <a:t>	list2 = [[3, 2, 1], ['a', 'b', 'c’]]</a:t>
            </a:r>
          </a:p>
          <a:p>
            <a:pPr marL="0" indent="0">
              <a:buNone/>
            </a:pPr>
            <a:r>
              <a:rPr lang="en-US" dirty="0"/>
              <a:t>	</a:t>
            </a:r>
            <a:r>
              <a:rPr lang="en-US" b="1" dirty="0"/>
              <a:t>list2[0]</a:t>
            </a:r>
          </a:p>
          <a:p>
            <a:pPr marL="0" indent="0">
              <a:buNone/>
            </a:pPr>
            <a:r>
              <a:rPr lang="en-US" b="1" dirty="0"/>
              <a:t>	list2[1][0]</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10</a:t>
            </a:fld>
            <a:endParaRPr lang="en-US" dirty="0">
              <a:uFillTx/>
            </a:endParaRPr>
          </a:p>
        </p:txBody>
      </p:sp>
    </p:spTree>
    <p:extLst>
      <p:ext uri="{BB962C8B-B14F-4D97-AF65-F5344CB8AC3E}">
        <p14:creationId xmlns:p14="http://schemas.microsoft.com/office/powerpoint/2010/main" val="2530424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list items - indexing</a:t>
            </a:r>
          </a:p>
        </p:txBody>
      </p:sp>
      <p:pic>
        <p:nvPicPr>
          <p:cNvPr id="6" name="Content Placeholder 5"/>
          <p:cNvPicPr>
            <a:picLocks noGrp="1" noChangeAspect="1"/>
          </p:cNvPicPr>
          <p:nvPr>
            <p:ph sz="half" idx="1"/>
          </p:nvPr>
        </p:nvPicPr>
        <p:blipFill>
          <a:blip r:embed="rId2"/>
          <a:srcRect/>
          <a:stretch/>
        </p:blipFill>
        <p:spPr>
          <a:xfrm>
            <a:off x="839991" y="2427570"/>
            <a:ext cx="4800297" cy="2538377"/>
          </a:xfrm>
        </p:spPr>
      </p:pic>
      <p:sp>
        <p:nvSpPr>
          <p:cNvPr id="4" name="Content Placeholder 3"/>
          <p:cNvSpPr>
            <a:spLocks noGrp="1"/>
          </p:cNvSpPr>
          <p:nvPr>
            <p:ph sz="half" idx="2"/>
          </p:nvPr>
        </p:nvSpPr>
        <p:spPr/>
        <p:txBody>
          <a:bodyPr>
            <a:normAutofit lnSpcReduction="10000"/>
          </a:bodyPr>
          <a:lstStyle/>
          <a:p>
            <a:r>
              <a:rPr lang="en-US" dirty="0"/>
              <a:t>Every element can be bound to a variable.</a:t>
            </a:r>
          </a:p>
          <a:p>
            <a:r>
              <a:rPr lang="en-US" dirty="0"/>
              <a:t>Try:</a:t>
            </a:r>
          </a:p>
          <a:p>
            <a:pPr marL="0" indent="0">
              <a:buNone/>
            </a:pPr>
            <a:r>
              <a:rPr lang="en-US" dirty="0"/>
              <a:t>	</a:t>
            </a:r>
            <a:r>
              <a:rPr lang="en-US" b="1" dirty="0"/>
              <a:t>a = list1[2]</a:t>
            </a:r>
          </a:p>
          <a:p>
            <a:pPr marL="0" indent="0">
              <a:buNone/>
            </a:pPr>
            <a:r>
              <a:rPr lang="en-US" dirty="0"/>
              <a:t>	</a:t>
            </a:r>
            <a:r>
              <a:rPr lang="en-US" b="1" dirty="0"/>
              <a:t>print(a)</a:t>
            </a:r>
          </a:p>
          <a:p>
            <a:r>
              <a:rPr lang="en-US" dirty="0"/>
              <a:t>Python raises an error if an index is used that is outside of range.</a:t>
            </a:r>
          </a:p>
          <a:p>
            <a:r>
              <a:rPr lang="en-US" dirty="0"/>
              <a:t>Try:</a:t>
            </a:r>
          </a:p>
          <a:p>
            <a:pPr marL="0" indent="0">
              <a:buNone/>
            </a:pPr>
            <a:r>
              <a:rPr lang="en-US" dirty="0"/>
              <a:t>	</a:t>
            </a:r>
            <a:r>
              <a:rPr lang="en-US" b="1" dirty="0"/>
              <a:t>list1[3]</a:t>
            </a:r>
          </a:p>
          <a:p>
            <a:r>
              <a:rPr lang="en-US" dirty="0"/>
              <a:t>As list1 has 3 elements, trying to access list1[3], which is the 4</a:t>
            </a:r>
            <a:r>
              <a:rPr lang="en-US" baseline="30000" dirty="0"/>
              <a:t>th</a:t>
            </a:r>
            <a:r>
              <a:rPr lang="en-US" dirty="0"/>
              <a:t> element, raises an error.</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11</a:t>
            </a:fld>
            <a:endParaRPr lang="en-US" dirty="0">
              <a:uFillTx/>
            </a:endParaRPr>
          </a:p>
        </p:txBody>
      </p:sp>
    </p:spTree>
    <p:extLst>
      <p:ext uri="{BB962C8B-B14F-4D97-AF65-F5344CB8AC3E}">
        <p14:creationId xmlns:p14="http://schemas.microsoft.com/office/powerpoint/2010/main" val="3145054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list items</a:t>
            </a:r>
            <a:br>
              <a:rPr lang="en-US" dirty="0"/>
            </a:br>
            <a:r>
              <a:rPr lang="en-US" dirty="0"/>
              <a:t>	– negative indexing</a:t>
            </a:r>
          </a:p>
        </p:txBody>
      </p:sp>
      <p:pic>
        <p:nvPicPr>
          <p:cNvPr id="6" name="Content Placeholder 5"/>
          <p:cNvPicPr>
            <a:picLocks noGrp="1" noChangeAspect="1"/>
          </p:cNvPicPr>
          <p:nvPr>
            <p:ph sz="half" idx="1"/>
          </p:nvPr>
        </p:nvPicPr>
        <p:blipFill>
          <a:blip r:embed="rId2"/>
          <a:srcRect/>
          <a:stretch/>
        </p:blipFill>
        <p:spPr>
          <a:xfrm>
            <a:off x="889160" y="2442627"/>
            <a:ext cx="4701960" cy="2508263"/>
          </a:xfrm>
        </p:spPr>
      </p:pic>
      <p:sp>
        <p:nvSpPr>
          <p:cNvPr id="4" name="Content Placeholder 3"/>
          <p:cNvSpPr>
            <a:spLocks noGrp="1"/>
          </p:cNvSpPr>
          <p:nvPr>
            <p:ph sz="half" idx="2"/>
          </p:nvPr>
        </p:nvSpPr>
        <p:spPr/>
        <p:txBody>
          <a:bodyPr>
            <a:normAutofit/>
          </a:bodyPr>
          <a:lstStyle/>
          <a:p>
            <a:r>
              <a:rPr lang="en-US" dirty="0"/>
              <a:t>To access list elements from the end, use negative indexing.</a:t>
            </a:r>
          </a:p>
          <a:p>
            <a:r>
              <a:rPr lang="en-US" dirty="0"/>
              <a:t>Note: in non-empty list, the </a:t>
            </a:r>
            <a:r>
              <a:rPr lang="en-US" b="1" u="sng" dirty="0"/>
              <a:t>last element has index -1</a:t>
            </a:r>
            <a:r>
              <a:rPr lang="en-US" dirty="0"/>
              <a:t>.</a:t>
            </a:r>
          </a:p>
          <a:p>
            <a:r>
              <a:rPr lang="en-US" dirty="0"/>
              <a:t>Try:</a:t>
            </a:r>
          </a:p>
          <a:p>
            <a:pPr marL="0" indent="0">
              <a:buNone/>
            </a:pPr>
            <a:r>
              <a:rPr lang="en-US" dirty="0"/>
              <a:t>	list1 = [100, 300, 500]</a:t>
            </a:r>
          </a:p>
          <a:p>
            <a:pPr marL="0" indent="0">
              <a:buNone/>
            </a:pPr>
            <a:r>
              <a:rPr lang="en-US" dirty="0"/>
              <a:t>	</a:t>
            </a:r>
            <a:r>
              <a:rPr lang="en-US" b="1" dirty="0"/>
              <a:t>list1[-1]</a:t>
            </a:r>
          </a:p>
          <a:p>
            <a:pPr marL="0" indent="0">
              <a:buNone/>
            </a:pPr>
            <a:r>
              <a:rPr lang="en-US" b="1" dirty="0"/>
              <a:t>	list1[-3]</a:t>
            </a:r>
          </a:p>
          <a:p>
            <a:pPr marL="0" indent="0">
              <a:buNone/>
            </a:pPr>
            <a:r>
              <a:rPr lang="en-US" b="1" dirty="0"/>
              <a:t>	list1[-5]</a:t>
            </a:r>
            <a:r>
              <a:rPr lang="en-US" dirty="0"/>
              <a:t>	# raises an error</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12</a:t>
            </a:fld>
            <a:endParaRPr lang="en-US" dirty="0">
              <a:uFillTx/>
            </a:endParaRPr>
          </a:p>
        </p:txBody>
      </p:sp>
    </p:spTree>
    <p:extLst>
      <p:ext uri="{BB962C8B-B14F-4D97-AF65-F5344CB8AC3E}">
        <p14:creationId xmlns:p14="http://schemas.microsoft.com/office/powerpoint/2010/main" val="3836590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list items</a:t>
            </a:r>
            <a:br>
              <a:rPr lang="en-US" dirty="0"/>
            </a:br>
            <a:r>
              <a:rPr lang="en-US" dirty="0"/>
              <a:t>	– negative indexing</a:t>
            </a:r>
          </a:p>
        </p:txBody>
      </p:sp>
      <p:pic>
        <p:nvPicPr>
          <p:cNvPr id="6" name="Content Placeholder 5"/>
          <p:cNvPicPr>
            <a:picLocks noGrp="1" noChangeAspect="1"/>
          </p:cNvPicPr>
          <p:nvPr>
            <p:ph sz="half" idx="1"/>
          </p:nvPr>
        </p:nvPicPr>
        <p:blipFill>
          <a:blip r:embed="rId2"/>
          <a:srcRect/>
          <a:stretch/>
        </p:blipFill>
        <p:spPr>
          <a:xfrm>
            <a:off x="889160" y="2537482"/>
            <a:ext cx="4701960" cy="2318552"/>
          </a:xfrm>
        </p:spPr>
      </p:pic>
      <p:sp>
        <p:nvSpPr>
          <p:cNvPr id="4" name="Content Placeholder 3"/>
          <p:cNvSpPr>
            <a:spLocks noGrp="1"/>
          </p:cNvSpPr>
          <p:nvPr>
            <p:ph sz="half" idx="2"/>
          </p:nvPr>
        </p:nvSpPr>
        <p:spPr/>
        <p:txBody>
          <a:bodyPr>
            <a:normAutofit/>
          </a:bodyPr>
          <a:lstStyle/>
          <a:p>
            <a:r>
              <a:rPr lang="en-US" dirty="0"/>
              <a:t>Try:</a:t>
            </a:r>
          </a:p>
          <a:p>
            <a:pPr marL="0" indent="0">
              <a:buNone/>
            </a:pPr>
            <a:r>
              <a:rPr lang="en-US" dirty="0"/>
              <a:t>	list2 = [[3, 2, 1], ['a', 'b', 'c']]</a:t>
            </a:r>
          </a:p>
          <a:p>
            <a:pPr marL="0" indent="0">
              <a:buNone/>
            </a:pPr>
            <a:r>
              <a:rPr lang="en-US" dirty="0"/>
              <a:t>	</a:t>
            </a:r>
            <a:r>
              <a:rPr lang="en-US" b="1" dirty="0"/>
              <a:t>list2[-2]</a:t>
            </a:r>
          </a:p>
          <a:p>
            <a:pPr marL="0" indent="0">
              <a:buNone/>
            </a:pPr>
            <a:r>
              <a:rPr lang="en-US" b="1" dirty="0"/>
              <a:t>	list2[-1][-2]</a:t>
            </a:r>
          </a:p>
          <a:p>
            <a:r>
              <a:rPr lang="en-US" dirty="0"/>
              <a:t>Positive and negative indexes can be used together, like in the example with our nested lists.</a:t>
            </a:r>
          </a:p>
          <a:p>
            <a:r>
              <a:rPr lang="en-US" dirty="0"/>
              <a:t>Try:</a:t>
            </a:r>
          </a:p>
          <a:p>
            <a:pPr marL="0" indent="0">
              <a:buNone/>
            </a:pPr>
            <a:r>
              <a:rPr lang="en-US" b="1" dirty="0"/>
              <a:t>	list2[-1][0]</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13</a:t>
            </a:fld>
            <a:endParaRPr lang="en-US" dirty="0">
              <a:uFillTx/>
            </a:endParaRPr>
          </a:p>
        </p:txBody>
      </p:sp>
    </p:spTree>
    <p:extLst>
      <p:ext uri="{BB962C8B-B14F-4D97-AF65-F5344CB8AC3E}">
        <p14:creationId xmlns:p14="http://schemas.microsoft.com/office/powerpoint/2010/main" val="3275984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items – </a:t>
            </a:r>
            <a:r>
              <a:rPr lang="en-US" dirty="0" err="1"/>
              <a:t>len</a:t>
            </a:r>
            <a:r>
              <a:rPr lang="en-US" dirty="0"/>
              <a:t>()</a:t>
            </a:r>
          </a:p>
        </p:txBody>
      </p:sp>
      <p:pic>
        <p:nvPicPr>
          <p:cNvPr id="6" name="Content Placeholder 5"/>
          <p:cNvPicPr>
            <a:picLocks noGrp="1" noChangeAspect="1"/>
          </p:cNvPicPr>
          <p:nvPr>
            <p:ph sz="half" idx="1"/>
          </p:nvPr>
        </p:nvPicPr>
        <p:blipFill>
          <a:blip r:embed="rId2"/>
          <a:srcRect/>
          <a:stretch/>
        </p:blipFill>
        <p:spPr>
          <a:xfrm>
            <a:off x="1003282" y="2537482"/>
            <a:ext cx="4473716" cy="2318552"/>
          </a:xfrm>
        </p:spPr>
      </p:pic>
      <p:sp>
        <p:nvSpPr>
          <p:cNvPr id="4" name="Content Placeholder 3"/>
          <p:cNvSpPr>
            <a:spLocks noGrp="1"/>
          </p:cNvSpPr>
          <p:nvPr>
            <p:ph sz="half" idx="2"/>
          </p:nvPr>
        </p:nvSpPr>
        <p:spPr/>
        <p:txBody>
          <a:bodyPr>
            <a:normAutofit/>
          </a:bodyPr>
          <a:lstStyle/>
          <a:p>
            <a:r>
              <a:rPr lang="en-US" dirty="0"/>
              <a:t>Like with sets, tuples and strings, </a:t>
            </a:r>
            <a:r>
              <a:rPr lang="en-US" b="1" dirty="0" err="1">
                <a:solidFill>
                  <a:srgbClr val="FFC000"/>
                </a:solidFill>
              </a:rPr>
              <a:t>len</a:t>
            </a:r>
            <a:r>
              <a:rPr lang="en-US" b="1" dirty="0"/>
              <a:t>(</a:t>
            </a:r>
            <a:r>
              <a:rPr lang="en-US" b="1" i="1" dirty="0" err="1"/>
              <a:t>list_variable</a:t>
            </a:r>
            <a:r>
              <a:rPr lang="en-US" b="1" dirty="0"/>
              <a:t>)</a:t>
            </a:r>
            <a:r>
              <a:rPr lang="en-US" dirty="0"/>
              <a:t> can be used to obtain the number of items in a list.</a:t>
            </a:r>
          </a:p>
          <a:p>
            <a:r>
              <a:rPr lang="en-US" dirty="0"/>
              <a:t>Try:</a:t>
            </a:r>
          </a:p>
          <a:p>
            <a:pPr marL="0" indent="0">
              <a:buNone/>
            </a:pPr>
            <a:r>
              <a:rPr lang="en-US" dirty="0"/>
              <a:t>	list1 = [100, 300, 500, 700, 900]</a:t>
            </a:r>
          </a:p>
          <a:p>
            <a:pPr marL="0" indent="0">
              <a:buNone/>
            </a:pPr>
            <a:r>
              <a:rPr lang="en-US" dirty="0"/>
              <a:t>	</a:t>
            </a:r>
            <a:r>
              <a:rPr lang="en-US" b="1" dirty="0" err="1"/>
              <a:t>len</a:t>
            </a:r>
            <a:r>
              <a:rPr lang="en-US" b="1" dirty="0"/>
              <a:t>(list1)</a:t>
            </a:r>
          </a:p>
          <a:p>
            <a:r>
              <a:rPr lang="en-US" dirty="0"/>
              <a:t>Be careful with nested lists!</a:t>
            </a:r>
          </a:p>
          <a:p>
            <a:r>
              <a:rPr lang="en-US" dirty="0"/>
              <a:t>Try:</a:t>
            </a:r>
          </a:p>
          <a:p>
            <a:pPr marL="0" indent="0">
              <a:buNone/>
            </a:pPr>
            <a:r>
              <a:rPr lang="en-US" b="1" dirty="0"/>
              <a:t>	</a:t>
            </a:r>
            <a:r>
              <a:rPr lang="en-US" dirty="0"/>
              <a:t>list2 = [[4, 3, 2, 1], ['a', 'b', 'c', 'd’]]</a:t>
            </a:r>
          </a:p>
          <a:p>
            <a:pPr marL="0" indent="0">
              <a:buNone/>
            </a:pPr>
            <a:r>
              <a:rPr lang="en-US" b="1" dirty="0"/>
              <a:t>	</a:t>
            </a:r>
            <a:r>
              <a:rPr lang="en-US" b="1" dirty="0" err="1"/>
              <a:t>len</a:t>
            </a:r>
            <a:r>
              <a:rPr lang="en-US" b="1" dirty="0"/>
              <a:t>(list2)</a:t>
            </a:r>
          </a:p>
          <a:p>
            <a:pPr marL="0" indent="0">
              <a:buNone/>
            </a:pPr>
            <a:r>
              <a:rPr lang="en-US" b="1" dirty="0"/>
              <a:t>	</a:t>
            </a:r>
            <a:r>
              <a:rPr lang="en-US" b="1" dirty="0" err="1"/>
              <a:t>len</a:t>
            </a:r>
            <a:r>
              <a:rPr lang="en-US" b="1" dirty="0"/>
              <a:t>(list2[1])</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14</a:t>
            </a:fld>
            <a:endParaRPr lang="en-US" dirty="0">
              <a:uFillTx/>
            </a:endParaRPr>
          </a:p>
        </p:txBody>
      </p:sp>
    </p:spTree>
    <p:extLst>
      <p:ext uri="{BB962C8B-B14F-4D97-AF65-F5344CB8AC3E}">
        <p14:creationId xmlns:p14="http://schemas.microsoft.com/office/powerpoint/2010/main" val="3034752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membership - in</a:t>
            </a:r>
          </a:p>
        </p:txBody>
      </p:sp>
      <p:pic>
        <p:nvPicPr>
          <p:cNvPr id="6" name="Content Placeholder 5"/>
          <p:cNvPicPr>
            <a:picLocks noGrp="1" noChangeAspect="1"/>
          </p:cNvPicPr>
          <p:nvPr>
            <p:ph sz="half" idx="1"/>
          </p:nvPr>
        </p:nvPicPr>
        <p:blipFill>
          <a:blip r:embed="rId2"/>
          <a:srcRect/>
          <a:stretch/>
        </p:blipFill>
        <p:spPr>
          <a:xfrm>
            <a:off x="952131" y="2385081"/>
            <a:ext cx="4396341" cy="3159545"/>
          </a:xfrm>
        </p:spPr>
      </p:pic>
      <p:sp>
        <p:nvSpPr>
          <p:cNvPr id="4" name="Content Placeholder 3"/>
          <p:cNvSpPr>
            <a:spLocks noGrp="1"/>
          </p:cNvSpPr>
          <p:nvPr>
            <p:ph sz="half" idx="2"/>
          </p:nvPr>
        </p:nvSpPr>
        <p:spPr/>
        <p:txBody>
          <a:bodyPr>
            <a:normAutofit fontScale="85000" lnSpcReduction="20000"/>
          </a:bodyPr>
          <a:lstStyle/>
          <a:p>
            <a:r>
              <a:rPr lang="en-US" dirty="0"/>
              <a:t>Similar to sets, </a:t>
            </a:r>
            <a:r>
              <a:rPr lang="en-US" b="1" dirty="0">
                <a:solidFill>
                  <a:srgbClr val="FFC000"/>
                </a:solidFill>
              </a:rPr>
              <a:t>in</a:t>
            </a:r>
            <a:r>
              <a:rPr lang="en-US" dirty="0"/>
              <a:t> operator can be used to test membership.</a:t>
            </a:r>
          </a:p>
          <a:p>
            <a:r>
              <a:rPr lang="en-US" b="1" dirty="0">
                <a:solidFill>
                  <a:srgbClr val="FFC000"/>
                </a:solidFill>
              </a:rPr>
              <a:t>in</a:t>
            </a:r>
            <a:r>
              <a:rPr lang="en-US" dirty="0"/>
              <a:t> will give a Boolean value.</a:t>
            </a:r>
          </a:p>
          <a:p>
            <a:r>
              <a:rPr lang="en-US" dirty="0"/>
              <a:t>Try:</a:t>
            </a:r>
          </a:p>
          <a:p>
            <a:pPr marL="0" indent="0">
              <a:buNone/>
            </a:pPr>
            <a:r>
              <a:rPr lang="en-US" dirty="0"/>
              <a:t>	list1 = [100, 300, 500, 700, 900]</a:t>
            </a:r>
          </a:p>
          <a:p>
            <a:pPr marL="0" indent="0">
              <a:buNone/>
            </a:pPr>
            <a:r>
              <a:rPr lang="en-US" dirty="0"/>
              <a:t>	</a:t>
            </a:r>
            <a:r>
              <a:rPr lang="en-US" b="1" dirty="0"/>
              <a:t>100 in list1</a:t>
            </a:r>
          </a:p>
          <a:p>
            <a:pPr marL="0" indent="0">
              <a:buNone/>
            </a:pPr>
            <a:r>
              <a:rPr lang="en-US" b="1" dirty="0"/>
              <a:t>	200 in list1</a:t>
            </a:r>
          </a:p>
          <a:p>
            <a:r>
              <a:rPr lang="en-US" dirty="0"/>
              <a:t>Be careful with nested lists! In this case, 1 is a member of list2[0], but not of list2.</a:t>
            </a:r>
          </a:p>
          <a:p>
            <a:r>
              <a:rPr lang="en-US" dirty="0"/>
              <a:t>Try:</a:t>
            </a:r>
          </a:p>
          <a:p>
            <a:pPr marL="0" indent="0">
              <a:buNone/>
            </a:pPr>
            <a:r>
              <a:rPr lang="en-US" b="1" dirty="0"/>
              <a:t>	</a:t>
            </a:r>
            <a:r>
              <a:rPr lang="en-US" dirty="0"/>
              <a:t>list2 = [[4, 3, 2, 1], ['a', 'b', 'c', 'd’]]</a:t>
            </a:r>
          </a:p>
          <a:p>
            <a:pPr marL="0" indent="0">
              <a:buNone/>
            </a:pPr>
            <a:r>
              <a:rPr lang="en-US" b="1" dirty="0"/>
              <a:t>	1 in list2</a:t>
            </a:r>
          </a:p>
          <a:p>
            <a:pPr marL="0" indent="0">
              <a:buNone/>
            </a:pPr>
            <a:r>
              <a:rPr lang="en-US" b="1" dirty="0"/>
              <a:t>	1 in list2[0]</a:t>
            </a:r>
          </a:p>
          <a:p>
            <a:pPr marL="0" indent="0">
              <a:buNone/>
            </a:pPr>
            <a:r>
              <a:rPr lang="en-US" b="1" dirty="0"/>
              <a:t>	1 in list2[1]</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15</a:t>
            </a:fld>
            <a:endParaRPr lang="en-US" dirty="0">
              <a:uFillTx/>
            </a:endParaRPr>
          </a:p>
        </p:txBody>
      </p:sp>
    </p:spTree>
    <p:extLst>
      <p:ext uri="{BB962C8B-B14F-4D97-AF65-F5344CB8AC3E}">
        <p14:creationId xmlns:p14="http://schemas.microsoft.com/office/powerpoint/2010/main" val="372377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list items</a:t>
            </a:r>
          </a:p>
        </p:txBody>
      </p:sp>
      <p:pic>
        <p:nvPicPr>
          <p:cNvPr id="6" name="Content Placeholder 5"/>
          <p:cNvPicPr>
            <a:picLocks noGrp="1" noChangeAspect="1"/>
          </p:cNvPicPr>
          <p:nvPr>
            <p:ph sz="half" idx="1"/>
          </p:nvPr>
        </p:nvPicPr>
        <p:blipFill>
          <a:blip r:embed="rId2"/>
          <a:srcRect/>
          <a:stretch/>
        </p:blipFill>
        <p:spPr>
          <a:xfrm>
            <a:off x="952131" y="2861857"/>
            <a:ext cx="4396341" cy="2205993"/>
          </a:xfrm>
        </p:spPr>
      </p:pic>
      <p:sp>
        <p:nvSpPr>
          <p:cNvPr id="4" name="Content Placeholder 3"/>
          <p:cNvSpPr>
            <a:spLocks noGrp="1"/>
          </p:cNvSpPr>
          <p:nvPr>
            <p:ph sz="half" idx="2"/>
          </p:nvPr>
        </p:nvSpPr>
        <p:spPr/>
        <p:txBody>
          <a:bodyPr>
            <a:normAutofit/>
          </a:bodyPr>
          <a:lstStyle/>
          <a:p>
            <a:r>
              <a:rPr lang="en-US" dirty="0"/>
              <a:t>To update an item, use index to indicate which item you want to update, then assign a new value like for any other variable.</a:t>
            </a:r>
          </a:p>
          <a:p>
            <a:r>
              <a:rPr lang="en-US" dirty="0"/>
              <a:t>Try:</a:t>
            </a:r>
          </a:p>
          <a:p>
            <a:pPr marL="0" indent="0">
              <a:buNone/>
            </a:pPr>
            <a:r>
              <a:rPr lang="en-US" dirty="0"/>
              <a:t>	list1 = [100, 300, 500, 700, 900]</a:t>
            </a:r>
          </a:p>
          <a:p>
            <a:pPr marL="0" indent="0">
              <a:buNone/>
            </a:pPr>
            <a:r>
              <a:rPr lang="en-US" dirty="0"/>
              <a:t>	</a:t>
            </a:r>
            <a:r>
              <a:rPr lang="en-US" b="1" dirty="0"/>
              <a:t>list1[2] = 42</a:t>
            </a:r>
          </a:p>
          <a:p>
            <a:pPr marL="0" indent="0">
              <a:buNone/>
            </a:pPr>
            <a:r>
              <a:rPr lang="en-US" dirty="0"/>
              <a:t>	print(list1)</a:t>
            </a:r>
          </a:p>
          <a:p>
            <a:pPr marL="0" indent="0">
              <a:buNone/>
            </a:pPr>
            <a:r>
              <a:rPr lang="en-US" b="1" dirty="0"/>
              <a:t>	list1[-1] = 1000000</a:t>
            </a:r>
          </a:p>
          <a:p>
            <a:pPr marL="0" indent="0">
              <a:buNone/>
            </a:pPr>
            <a:r>
              <a:rPr lang="en-US" dirty="0"/>
              <a:t>	print(list1)</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16</a:t>
            </a:fld>
            <a:endParaRPr lang="en-US" dirty="0">
              <a:uFillTx/>
            </a:endParaRPr>
          </a:p>
        </p:txBody>
      </p:sp>
    </p:spTree>
    <p:extLst>
      <p:ext uri="{BB962C8B-B14F-4D97-AF65-F5344CB8AC3E}">
        <p14:creationId xmlns:p14="http://schemas.microsoft.com/office/powerpoint/2010/main" val="132519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index</a:t>
            </a:r>
          </a:p>
        </p:txBody>
      </p:sp>
      <p:pic>
        <p:nvPicPr>
          <p:cNvPr id="6" name="Content Placeholder 5"/>
          <p:cNvPicPr>
            <a:picLocks noGrp="1" noChangeAspect="1"/>
          </p:cNvPicPr>
          <p:nvPr>
            <p:ph sz="half" idx="1"/>
          </p:nvPr>
        </p:nvPicPr>
        <p:blipFill>
          <a:blip r:embed="rId2"/>
          <a:srcRect/>
          <a:stretch/>
        </p:blipFill>
        <p:spPr>
          <a:xfrm>
            <a:off x="1085208" y="2266112"/>
            <a:ext cx="4263264" cy="3162241"/>
          </a:xfrm>
        </p:spPr>
      </p:pic>
      <p:sp>
        <p:nvSpPr>
          <p:cNvPr id="4" name="Content Placeholder 3"/>
          <p:cNvSpPr>
            <a:spLocks noGrp="1"/>
          </p:cNvSpPr>
          <p:nvPr>
            <p:ph sz="half" idx="2"/>
          </p:nvPr>
        </p:nvSpPr>
        <p:spPr/>
        <p:txBody>
          <a:bodyPr>
            <a:normAutofit/>
          </a:bodyPr>
          <a:lstStyle/>
          <a:p>
            <a:r>
              <a:rPr lang="en-US" dirty="0"/>
              <a:t>If you need to find an index of an element, you can use </a:t>
            </a:r>
            <a:r>
              <a:rPr lang="en-US" b="1" dirty="0"/>
              <a:t>​.</a:t>
            </a:r>
            <a:r>
              <a:rPr lang="en-US" b="1" dirty="0">
                <a:solidFill>
                  <a:srgbClr val="FFC000"/>
                </a:solidFill>
              </a:rPr>
              <a:t>index</a:t>
            </a:r>
            <a:r>
              <a:rPr lang="en-US" b="1" dirty="0"/>
              <a:t>(​</a:t>
            </a:r>
            <a:r>
              <a:rPr lang="en-US" b="1" i="1" dirty="0"/>
              <a:t>item</a:t>
            </a:r>
            <a:r>
              <a:rPr lang="en-US" b="1" dirty="0"/>
              <a:t>​_value)​ </a:t>
            </a:r>
            <a:r>
              <a:rPr lang="en-US" dirty="0"/>
              <a:t>method.</a:t>
            </a:r>
          </a:p>
          <a:p>
            <a:r>
              <a:rPr lang="en-US" dirty="0"/>
              <a:t>Try:</a:t>
            </a:r>
          </a:p>
          <a:p>
            <a:pPr marL="0" indent="0">
              <a:buNone/>
            </a:pPr>
            <a:r>
              <a:rPr lang="en-US" dirty="0"/>
              <a:t>	list1 = [100, 300, 500, 700, 900]</a:t>
            </a:r>
          </a:p>
          <a:p>
            <a:pPr marL="0" indent="0">
              <a:buNone/>
            </a:pPr>
            <a:r>
              <a:rPr lang="en-US" dirty="0"/>
              <a:t>	</a:t>
            </a:r>
            <a:r>
              <a:rPr lang="en-US" b="1" dirty="0" err="1"/>
              <a:t>i</a:t>
            </a:r>
            <a:r>
              <a:rPr lang="en-US" b="1" dirty="0"/>
              <a:t> = list1.index(100)</a:t>
            </a:r>
          </a:p>
          <a:p>
            <a:pPr marL="0" indent="0">
              <a:buNone/>
            </a:pPr>
            <a:r>
              <a:rPr lang="en-US" dirty="0"/>
              <a:t>	print(</a:t>
            </a:r>
            <a:r>
              <a:rPr lang="en-US" dirty="0" err="1"/>
              <a:t>i</a:t>
            </a:r>
            <a:r>
              <a:rPr lang="en-US" dirty="0"/>
              <a:t>)</a:t>
            </a:r>
          </a:p>
          <a:p>
            <a:pPr marL="0" indent="0">
              <a:buNone/>
            </a:pPr>
            <a:r>
              <a:rPr lang="en-US" b="1" dirty="0"/>
              <a:t>	print(list1[</a:t>
            </a:r>
            <a:r>
              <a:rPr lang="en-US" b="1" dirty="0" err="1"/>
              <a:t>i</a:t>
            </a:r>
            <a:r>
              <a:rPr lang="en-US" b="1" dirty="0"/>
              <a:t>])</a:t>
            </a:r>
          </a:p>
          <a:p>
            <a:r>
              <a:rPr lang="en-US" dirty="0"/>
              <a:t>Passing a value to index that doesn’t exist will raise an error.</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17</a:t>
            </a:fld>
            <a:endParaRPr lang="en-US" dirty="0">
              <a:uFillTx/>
            </a:endParaRPr>
          </a:p>
        </p:txBody>
      </p:sp>
    </p:spTree>
    <p:extLst>
      <p:ext uri="{BB962C8B-B14F-4D97-AF65-F5344CB8AC3E}">
        <p14:creationId xmlns:p14="http://schemas.microsoft.com/office/powerpoint/2010/main" val="1176613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items - append</a:t>
            </a:r>
          </a:p>
        </p:txBody>
      </p:sp>
      <p:pic>
        <p:nvPicPr>
          <p:cNvPr id="6" name="Content Placeholder 5"/>
          <p:cNvPicPr>
            <a:picLocks noGrp="1" noChangeAspect="1"/>
          </p:cNvPicPr>
          <p:nvPr>
            <p:ph sz="half" idx="1"/>
          </p:nvPr>
        </p:nvPicPr>
        <p:blipFill>
          <a:blip r:embed="rId2"/>
          <a:srcRect/>
          <a:stretch/>
        </p:blipFill>
        <p:spPr>
          <a:xfrm>
            <a:off x="943388" y="2374746"/>
            <a:ext cx="4405084" cy="3562936"/>
          </a:xfrm>
        </p:spPr>
      </p:pic>
      <p:sp>
        <p:nvSpPr>
          <p:cNvPr id="4" name="Content Placeholder 3"/>
          <p:cNvSpPr>
            <a:spLocks noGrp="1"/>
          </p:cNvSpPr>
          <p:nvPr>
            <p:ph sz="half" idx="2"/>
          </p:nvPr>
        </p:nvSpPr>
        <p:spPr/>
        <p:txBody>
          <a:bodyPr>
            <a:normAutofit fontScale="92500" lnSpcReduction="20000"/>
          </a:bodyPr>
          <a:lstStyle/>
          <a:p>
            <a:r>
              <a:rPr lang="en-US" dirty="0"/>
              <a:t>There are two ways to add items to a list in Python:</a:t>
            </a:r>
          </a:p>
          <a:p>
            <a:pPr lvl="1"/>
            <a:r>
              <a:rPr lang="en-US" b="1" dirty="0">
                <a:solidFill>
                  <a:schemeClr val="accent3"/>
                </a:solidFill>
              </a:rPr>
              <a:t>.append</a:t>
            </a:r>
            <a:r>
              <a:rPr lang="en-US" dirty="0"/>
              <a:t> (adds item at the end),</a:t>
            </a:r>
          </a:p>
          <a:p>
            <a:pPr lvl="1"/>
            <a:r>
              <a:rPr lang="en-US" b="1" dirty="0">
                <a:solidFill>
                  <a:schemeClr val="accent3"/>
                </a:solidFill>
              </a:rPr>
              <a:t>.insert</a:t>
            </a:r>
            <a:r>
              <a:rPr lang="en-US" dirty="0"/>
              <a:t> (adds item at the given position).</a:t>
            </a:r>
          </a:p>
          <a:p>
            <a:r>
              <a:rPr lang="en-US" dirty="0"/>
              <a:t>Try:</a:t>
            </a:r>
          </a:p>
          <a:p>
            <a:pPr marL="0" indent="0">
              <a:buNone/>
            </a:pPr>
            <a:r>
              <a:rPr lang="en-US" dirty="0"/>
              <a:t>	</a:t>
            </a:r>
            <a:r>
              <a:rPr lang="en-US" dirty="0" err="1"/>
              <a:t>mylist</a:t>
            </a:r>
            <a:r>
              <a:rPr lang="en-US" dirty="0"/>
              <a:t> = [1, 2, 3, 4, 5, 6, 7, 8, 9]</a:t>
            </a:r>
          </a:p>
          <a:p>
            <a:pPr marL="0" indent="0">
              <a:buNone/>
            </a:pPr>
            <a:r>
              <a:rPr lang="en-US" dirty="0"/>
              <a:t>	</a:t>
            </a:r>
            <a:r>
              <a:rPr lang="en-US" b="1" dirty="0" err="1"/>
              <a:t>mylist.append</a:t>
            </a:r>
            <a:r>
              <a:rPr lang="en-US" b="1" dirty="0"/>
              <a:t>(42)</a:t>
            </a:r>
          </a:p>
          <a:p>
            <a:pPr marL="0" indent="0">
              <a:buNone/>
            </a:pPr>
            <a:r>
              <a:rPr lang="en-US" dirty="0"/>
              <a:t>	print(</a:t>
            </a:r>
            <a:r>
              <a:rPr lang="en-US" dirty="0" err="1"/>
              <a:t>mylist</a:t>
            </a:r>
            <a:r>
              <a:rPr lang="en-US" dirty="0"/>
              <a:t>)</a:t>
            </a:r>
          </a:p>
          <a:p>
            <a:pPr marL="0" indent="0">
              <a:buNone/>
            </a:pPr>
            <a:r>
              <a:rPr lang="en-US" dirty="0"/>
              <a:t>	print(</a:t>
            </a:r>
            <a:r>
              <a:rPr lang="en-US" dirty="0" err="1"/>
              <a:t>len</a:t>
            </a:r>
            <a:r>
              <a:rPr lang="en-US" dirty="0"/>
              <a:t>(</a:t>
            </a:r>
            <a:r>
              <a:rPr lang="en-US" dirty="0" err="1"/>
              <a:t>mylist</a:t>
            </a:r>
            <a:r>
              <a:rPr lang="en-US" dirty="0"/>
              <a:t>))</a:t>
            </a:r>
          </a:p>
          <a:p>
            <a:pPr marL="0" indent="0">
              <a:buNone/>
            </a:pPr>
            <a:r>
              <a:rPr lang="en-US" b="1" dirty="0"/>
              <a:t>	</a:t>
            </a:r>
            <a:r>
              <a:rPr lang="en-US" b="1" dirty="0" err="1"/>
              <a:t>mylist.append</a:t>
            </a:r>
            <a:r>
              <a:rPr lang="en-US" b="1" dirty="0"/>
              <a:t>(200)</a:t>
            </a:r>
          </a:p>
          <a:p>
            <a:pPr marL="0" indent="0">
              <a:buNone/>
            </a:pPr>
            <a:r>
              <a:rPr lang="en-US" b="1" dirty="0"/>
              <a:t>	</a:t>
            </a:r>
            <a:r>
              <a:rPr lang="en-US" b="1" dirty="0" err="1"/>
              <a:t>mylist.append</a:t>
            </a:r>
            <a:r>
              <a:rPr lang="en-US" b="1" dirty="0"/>
              <a:t>(100)</a:t>
            </a:r>
          </a:p>
          <a:p>
            <a:pPr marL="0" indent="0">
              <a:buNone/>
            </a:pPr>
            <a:r>
              <a:rPr lang="en-US" dirty="0"/>
              <a:t>	print(</a:t>
            </a:r>
            <a:r>
              <a:rPr lang="en-US" dirty="0" err="1"/>
              <a:t>mylist</a:t>
            </a:r>
            <a:r>
              <a:rPr lang="en-US" dirty="0"/>
              <a:t>)</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18</a:t>
            </a:fld>
            <a:endParaRPr lang="en-US" dirty="0">
              <a:uFillTx/>
            </a:endParaRPr>
          </a:p>
        </p:txBody>
      </p:sp>
    </p:spTree>
    <p:extLst>
      <p:ext uri="{BB962C8B-B14F-4D97-AF65-F5344CB8AC3E}">
        <p14:creationId xmlns:p14="http://schemas.microsoft.com/office/powerpoint/2010/main" val="1963262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items - insert</a:t>
            </a:r>
          </a:p>
        </p:txBody>
      </p:sp>
      <p:pic>
        <p:nvPicPr>
          <p:cNvPr id="6" name="Content Placeholder 5"/>
          <p:cNvPicPr>
            <a:picLocks noGrp="1" noChangeAspect="1"/>
          </p:cNvPicPr>
          <p:nvPr>
            <p:ph sz="half" idx="1"/>
          </p:nvPr>
        </p:nvPicPr>
        <p:blipFill>
          <a:blip r:embed="rId2"/>
          <a:srcRect/>
          <a:stretch/>
        </p:blipFill>
        <p:spPr>
          <a:xfrm>
            <a:off x="943388" y="2532660"/>
            <a:ext cx="4405084" cy="3247107"/>
          </a:xfrm>
        </p:spPr>
      </p:pic>
      <p:sp>
        <p:nvSpPr>
          <p:cNvPr id="4" name="Content Placeholder 3"/>
          <p:cNvSpPr>
            <a:spLocks noGrp="1"/>
          </p:cNvSpPr>
          <p:nvPr>
            <p:ph sz="half" idx="2"/>
          </p:nvPr>
        </p:nvSpPr>
        <p:spPr/>
        <p:txBody>
          <a:bodyPr>
            <a:normAutofit fontScale="92500" lnSpcReduction="10000"/>
          </a:bodyPr>
          <a:lstStyle/>
          <a:p>
            <a:r>
              <a:rPr lang="en-US" b="1" dirty="0">
                <a:solidFill>
                  <a:schemeClr val="accent3"/>
                </a:solidFill>
              </a:rPr>
              <a:t>.insert</a:t>
            </a:r>
            <a:r>
              <a:rPr lang="en-US" dirty="0"/>
              <a:t> needs two values. Index where to insert and the value to be inserted. Then, it will perform the insertion </a:t>
            </a:r>
            <a:r>
              <a:rPr lang="en-US" u="sng" dirty="0"/>
              <a:t>BEFORE</a:t>
            </a:r>
            <a:r>
              <a:rPr lang="en-US" dirty="0"/>
              <a:t> the given index.</a:t>
            </a:r>
          </a:p>
          <a:p>
            <a:r>
              <a:rPr lang="en-US" dirty="0"/>
              <a:t>Try:</a:t>
            </a:r>
          </a:p>
          <a:p>
            <a:pPr marL="0" indent="0">
              <a:buNone/>
            </a:pPr>
            <a:r>
              <a:rPr lang="en-US" dirty="0"/>
              <a:t>	</a:t>
            </a:r>
            <a:r>
              <a:rPr lang="en-US" dirty="0" err="1"/>
              <a:t>mylist</a:t>
            </a:r>
            <a:r>
              <a:rPr lang="en-US" dirty="0"/>
              <a:t> = [1, 2, 3, 4, 5, 6, 7, 8, 9]</a:t>
            </a:r>
          </a:p>
          <a:p>
            <a:pPr marL="0" indent="0">
              <a:buNone/>
            </a:pPr>
            <a:r>
              <a:rPr lang="en-US" dirty="0"/>
              <a:t>	</a:t>
            </a:r>
            <a:r>
              <a:rPr lang="en-US" b="1" dirty="0" err="1"/>
              <a:t>mylist.insert</a:t>
            </a:r>
            <a:r>
              <a:rPr lang="en-US" b="1" dirty="0"/>
              <a:t>(0, -123)</a:t>
            </a:r>
          </a:p>
          <a:p>
            <a:pPr marL="0" indent="0">
              <a:buNone/>
            </a:pPr>
            <a:r>
              <a:rPr lang="en-US" dirty="0"/>
              <a:t>	print(</a:t>
            </a:r>
            <a:r>
              <a:rPr lang="en-US" dirty="0" err="1"/>
              <a:t>mylist</a:t>
            </a:r>
            <a:r>
              <a:rPr lang="en-US" dirty="0"/>
              <a:t>)</a:t>
            </a:r>
          </a:p>
          <a:p>
            <a:pPr marL="0" indent="0">
              <a:buNone/>
            </a:pPr>
            <a:r>
              <a:rPr lang="en-US" b="1" dirty="0"/>
              <a:t>	</a:t>
            </a:r>
            <a:r>
              <a:rPr lang="en-US" b="1" dirty="0" err="1"/>
              <a:t>mylist.insert</a:t>
            </a:r>
            <a:r>
              <a:rPr lang="en-US" b="1" dirty="0"/>
              <a:t>(2, 1000000)</a:t>
            </a:r>
          </a:p>
          <a:p>
            <a:pPr marL="0" indent="0">
              <a:buNone/>
            </a:pPr>
            <a:r>
              <a:rPr lang="en-US" dirty="0"/>
              <a:t>	print(</a:t>
            </a:r>
            <a:r>
              <a:rPr lang="en-US" dirty="0" err="1"/>
              <a:t>mylist</a:t>
            </a:r>
            <a:r>
              <a:rPr lang="en-US" dirty="0"/>
              <a:t>)</a:t>
            </a:r>
            <a:endParaRPr lang="en-US" b="1" dirty="0"/>
          </a:p>
          <a:p>
            <a:pPr marL="0" indent="0">
              <a:buNone/>
            </a:pPr>
            <a:r>
              <a:rPr lang="en-US" b="1" dirty="0"/>
              <a:t>	</a:t>
            </a:r>
            <a:r>
              <a:rPr lang="en-US" b="1" dirty="0" err="1"/>
              <a:t>mylist.insert</a:t>
            </a:r>
            <a:r>
              <a:rPr lang="en-US" b="1" dirty="0"/>
              <a:t>(-2, 999)</a:t>
            </a:r>
          </a:p>
          <a:p>
            <a:pPr marL="0" indent="0">
              <a:buNone/>
            </a:pPr>
            <a:r>
              <a:rPr lang="en-US" dirty="0"/>
              <a:t>	print(</a:t>
            </a:r>
            <a:r>
              <a:rPr lang="en-US" dirty="0" err="1"/>
              <a:t>mylist</a:t>
            </a:r>
            <a:r>
              <a:rPr lang="en-US" dirty="0"/>
              <a:t>)</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19</a:t>
            </a:fld>
            <a:endParaRPr lang="en-US" dirty="0">
              <a:uFillTx/>
            </a:endParaRPr>
          </a:p>
        </p:txBody>
      </p:sp>
    </p:spTree>
    <p:extLst>
      <p:ext uri="{BB962C8B-B14F-4D97-AF65-F5344CB8AC3E}">
        <p14:creationId xmlns:p14="http://schemas.microsoft.com/office/powerpoint/2010/main" val="1320241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160" y="807391"/>
            <a:ext cx="11496878" cy="1400530"/>
          </a:xfrm>
        </p:spPr>
        <p:txBody>
          <a:bodyPr/>
          <a:lstStyle/>
          <a:p>
            <a:r>
              <a:rPr lang="en-US" sz="2800" dirty="0"/>
              <a:t>Overview of this lesson:</a:t>
            </a:r>
            <a:br>
              <a:rPr lang="en-US" dirty="0"/>
            </a:br>
            <a:r>
              <a:rPr lang="en-US" dirty="0"/>
              <a:t>	Lists in Python</a:t>
            </a:r>
          </a:p>
        </p:txBody>
      </p:sp>
      <p:sp>
        <p:nvSpPr>
          <p:cNvPr id="3" name="Tijdelijke aanduiding voor inhoud 2"/>
          <p:cNvSpPr>
            <a:spLocks noGrp="1"/>
          </p:cNvSpPr>
          <p:nvPr>
            <p:ph idx="1"/>
          </p:nvPr>
        </p:nvSpPr>
        <p:spPr>
          <a:xfrm>
            <a:off x="785827" y="2726783"/>
            <a:ext cx="9985812" cy="3323825"/>
          </a:xfrm>
        </p:spPr>
        <p:txBody>
          <a:bodyPr>
            <a:normAutofit fontScale="92500" lnSpcReduction="10000"/>
          </a:bodyPr>
          <a:lstStyle/>
          <a:p>
            <a:r>
              <a:rPr lang="en-US" dirty="0"/>
              <a:t>Lists in Python,</a:t>
            </a:r>
          </a:p>
          <a:p>
            <a:pPr lvl="1"/>
            <a:r>
              <a:rPr lang="en-US" dirty="0"/>
              <a:t>What is a list,</a:t>
            </a:r>
          </a:p>
          <a:p>
            <a:pPr lvl="1"/>
            <a:r>
              <a:rPr lang="en-US" dirty="0"/>
              <a:t>Creating lists, accessing and counting items,</a:t>
            </a:r>
          </a:p>
          <a:p>
            <a:pPr lvl="1"/>
            <a:r>
              <a:rPr lang="en-US" dirty="0"/>
              <a:t>Adding and removing items,</a:t>
            </a:r>
          </a:p>
          <a:p>
            <a:pPr lvl="1"/>
            <a:r>
              <a:rPr lang="en-US" dirty="0"/>
              <a:t>Iteration and slicing,</a:t>
            </a:r>
          </a:p>
          <a:p>
            <a:pPr lvl="1"/>
            <a:r>
              <a:rPr lang="en-US" dirty="0"/>
              <a:t>Concatenation, repetition and other handy methods,</a:t>
            </a:r>
          </a:p>
          <a:p>
            <a:pPr lvl="1"/>
            <a:r>
              <a:rPr lang="en-US" dirty="0"/>
              <a:t>List comprehension,</a:t>
            </a:r>
          </a:p>
          <a:p>
            <a:r>
              <a:rPr lang="en-US" dirty="0"/>
              <a:t>Python’s data object model,</a:t>
            </a:r>
          </a:p>
          <a:p>
            <a:r>
              <a:rPr lang="en-US" dirty="0"/>
              <a:t>Assignment vs shallow and deep copy</a:t>
            </a:r>
          </a:p>
          <a:p>
            <a:endParaRPr lang="en-US" dirty="0"/>
          </a:p>
          <a:p>
            <a:endParaRPr lang="en-US" dirty="0"/>
          </a:p>
          <a:p>
            <a:pPr marL="0" indent="0">
              <a:buNone/>
            </a:pPr>
            <a:endParaRPr lang="en-US" dirty="0"/>
          </a:p>
          <a:p>
            <a:endParaRPr lang="en-US" dirty="0"/>
          </a:p>
        </p:txBody>
      </p:sp>
      <p:sp>
        <p:nvSpPr>
          <p:cNvPr id="4" name="Tijdelijke aanduiding voor dianummer 3"/>
          <p:cNvSpPr>
            <a:spLocks noGrp="1"/>
          </p:cNvSpPr>
          <p:nvPr>
            <p:ph type="sldNum" sz="quarter" idx="12"/>
          </p:nvPr>
        </p:nvSpPr>
        <p:spPr/>
        <p:txBody>
          <a:bodyPr/>
          <a:lstStyle/>
          <a:p>
            <a:fld id="{D57F1E4F-1CFF-5643-939E-02111984F565}" type="slidenum">
              <a:rPr lang="en-US" smtClean="0">
                <a:uFillTx/>
              </a:rPr>
              <a:t>2</a:t>
            </a:fld>
            <a:endParaRPr lang="en-US" dirty="0">
              <a:uFillTx/>
            </a:endParaRPr>
          </a:p>
        </p:txBody>
      </p:sp>
    </p:spTree>
    <p:extLst>
      <p:ext uri="{BB962C8B-B14F-4D97-AF65-F5344CB8AC3E}">
        <p14:creationId xmlns:p14="http://schemas.microsoft.com/office/powerpoint/2010/main" val="3691087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Removing items</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There are three ways to remove an item from a list:</a:t>
            </a:r>
          </a:p>
          <a:p>
            <a:pPr lvl="1"/>
            <a:r>
              <a:rPr lang="en-US" dirty="0"/>
              <a:t>Remove from the end using </a:t>
            </a:r>
            <a:r>
              <a:rPr lang="en-US" b="1" dirty="0">
                <a:solidFill>
                  <a:schemeClr val="accent3"/>
                </a:solidFill>
              </a:rPr>
              <a:t>.pop()</a:t>
            </a:r>
            <a:r>
              <a:rPr lang="en-US" dirty="0"/>
              <a:t> method,</a:t>
            </a:r>
          </a:p>
          <a:p>
            <a:pPr lvl="1"/>
            <a:r>
              <a:rPr lang="en-US" dirty="0"/>
              <a:t>Deleting an item with a given index using </a:t>
            </a:r>
            <a:r>
              <a:rPr lang="en-US" b="1" dirty="0">
                <a:solidFill>
                  <a:schemeClr val="accent3"/>
                </a:solidFill>
              </a:rPr>
              <a:t>del()</a:t>
            </a:r>
            <a:r>
              <a:rPr lang="en-US" dirty="0"/>
              <a:t> command,</a:t>
            </a:r>
          </a:p>
          <a:p>
            <a:pPr lvl="1"/>
            <a:r>
              <a:rPr lang="en-US" dirty="0"/>
              <a:t>Remove by a given value using </a:t>
            </a:r>
            <a:r>
              <a:rPr lang="en-US" b="1" dirty="0">
                <a:solidFill>
                  <a:schemeClr val="accent3"/>
                </a:solidFill>
              </a:rPr>
              <a:t>.remove()</a:t>
            </a:r>
            <a:r>
              <a:rPr lang="en-US" dirty="0"/>
              <a:t> method.</a:t>
            </a:r>
          </a:p>
          <a:p>
            <a:pPr lvl="1"/>
            <a:endParaRPr lang="en-US" dirty="0"/>
          </a:p>
          <a:p>
            <a:r>
              <a:rPr lang="en-NL" dirty="0"/>
              <a:t>Note: If there are multiple elements with the same value, </a:t>
            </a:r>
            <a:r>
              <a:rPr lang="en-NL" b="1" dirty="0">
                <a:solidFill>
                  <a:schemeClr val="accent3"/>
                </a:solidFill>
              </a:rPr>
              <a:t>.remove()</a:t>
            </a:r>
            <a:r>
              <a:rPr lang="en-NL" b="1" dirty="0"/>
              <a:t> </a:t>
            </a:r>
            <a:r>
              <a:rPr lang="en-NL" dirty="0"/>
              <a:t>will remove the first one found (one with the lowest index).</a:t>
            </a:r>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20</a:t>
            </a:fld>
            <a:endParaRPr lang="en-US" dirty="0">
              <a:uFillTx/>
            </a:endParaRPr>
          </a:p>
        </p:txBody>
      </p:sp>
    </p:spTree>
    <p:extLst>
      <p:ext uri="{BB962C8B-B14F-4D97-AF65-F5344CB8AC3E}">
        <p14:creationId xmlns:p14="http://schemas.microsoft.com/office/powerpoint/2010/main" val="1355590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items - pop</a:t>
            </a:r>
          </a:p>
        </p:txBody>
      </p:sp>
      <p:pic>
        <p:nvPicPr>
          <p:cNvPr id="6" name="Content Placeholder 5"/>
          <p:cNvPicPr>
            <a:picLocks noGrp="1" noChangeAspect="1"/>
          </p:cNvPicPr>
          <p:nvPr>
            <p:ph sz="half" idx="1"/>
          </p:nvPr>
        </p:nvPicPr>
        <p:blipFill>
          <a:blip r:embed="rId2"/>
          <a:srcRect/>
          <a:stretch/>
        </p:blipFill>
        <p:spPr>
          <a:xfrm>
            <a:off x="943388" y="2806084"/>
            <a:ext cx="4405084" cy="2700259"/>
          </a:xfrm>
        </p:spPr>
      </p:pic>
      <p:sp>
        <p:nvSpPr>
          <p:cNvPr id="4" name="Content Placeholder 3"/>
          <p:cNvSpPr>
            <a:spLocks noGrp="1"/>
          </p:cNvSpPr>
          <p:nvPr>
            <p:ph sz="half" idx="2"/>
          </p:nvPr>
        </p:nvSpPr>
        <p:spPr>
          <a:xfrm>
            <a:off x="5654493" y="2056092"/>
            <a:ext cx="4874962" cy="4200245"/>
          </a:xfrm>
        </p:spPr>
        <p:txBody>
          <a:bodyPr>
            <a:normAutofit lnSpcReduction="10000"/>
          </a:bodyPr>
          <a:lstStyle/>
          <a:p>
            <a:r>
              <a:rPr lang="en-US" b="1" dirty="0">
                <a:solidFill>
                  <a:schemeClr val="accent3"/>
                </a:solidFill>
              </a:rPr>
              <a:t>.pop()</a:t>
            </a:r>
            <a:r>
              <a:rPr lang="en-US" dirty="0"/>
              <a:t> method removes the last element from the list.</a:t>
            </a:r>
          </a:p>
          <a:p>
            <a:r>
              <a:rPr lang="en-US" dirty="0"/>
              <a:t>Try:</a:t>
            </a:r>
          </a:p>
          <a:p>
            <a:pPr marL="0" indent="0">
              <a:buNone/>
            </a:pPr>
            <a:r>
              <a:rPr lang="en-US" dirty="0"/>
              <a:t>	</a:t>
            </a:r>
            <a:r>
              <a:rPr lang="en-US" dirty="0" err="1"/>
              <a:t>mylist</a:t>
            </a:r>
            <a:r>
              <a:rPr lang="en-US" dirty="0"/>
              <a:t> = [1, 2, 3, 2, 1, 100, 200, 300, 400]</a:t>
            </a:r>
          </a:p>
          <a:p>
            <a:pPr marL="0" indent="0">
              <a:buNone/>
            </a:pPr>
            <a:r>
              <a:rPr lang="en-US" dirty="0"/>
              <a:t>	</a:t>
            </a:r>
            <a:r>
              <a:rPr lang="en-US" b="1" dirty="0" err="1"/>
              <a:t>mylist.pop</a:t>
            </a:r>
            <a:r>
              <a:rPr lang="en-US" b="1" dirty="0"/>
              <a:t>()</a:t>
            </a:r>
          </a:p>
          <a:p>
            <a:pPr marL="0" indent="0">
              <a:buNone/>
            </a:pPr>
            <a:r>
              <a:rPr lang="en-US" dirty="0"/>
              <a:t>	print(</a:t>
            </a:r>
            <a:r>
              <a:rPr lang="en-US" dirty="0" err="1"/>
              <a:t>mylist</a:t>
            </a:r>
            <a:r>
              <a:rPr lang="en-US" dirty="0"/>
              <a:t>)</a:t>
            </a:r>
          </a:p>
          <a:p>
            <a:pPr marL="0" indent="0">
              <a:buNone/>
            </a:pPr>
            <a:r>
              <a:rPr lang="en-US" b="1" dirty="0"/>
              <a:t>	a = </a:t>
            </a:r>
            <a:r>
              <a:rPr lang="en-US" b="1" dirty="0" err="1"/>
              <a:t>mylist.pop</a:t>
            </a:r>
            <a:r>
              <a:rPr lang="en-US" b="1" dirty="0"/>
              <a:t>()</a:t>
            </a:r>
          </a:p>
          <a:p>
            <a:pPr marL="0" indent="0">
              <a:buNone/>
            </a:pPr>
            <a:r>
              <a:rPr lang="en-US" b="1" dirty="0"/>
              <a:t>	b = </a:t>
            </a:r>
            <a:r>
              <a:rPr lang="en-US" b="1" dirty="0" err="1"/>
              <a:t>mylist.pop</a:t>
            </a:r>
            <a:r>
              <a:rPr lang="en-US" b="1" dirty="0"/>
              <a:t>()</a:t>
            </a:r>
          </a:p>
          <a:p>
            <a:pPr marL="0" indent="0">
              <a:buNone/>
            </a:pPr>
            <a:r>
              <a:rPr lang="en-US" dirty="0"/>
              <a:t>	print(</a:t>
            </a:r>
            <a:r>
              <a:rPr lang="en-US" dirty="0" err="1"/>
              <a:t>mylist</a:t>
            </a:r>
            <a:r>
              <a:rPr lang="en-US" dirty="0"/>
              <a:t>)</a:t>
            </a:r>
          </a:p>
          <a:p>
            <a:r>
              <a:rPr lang="en-US" dirty="0"/>
              <a:t>Note: </a:t>
            </a:r>
            <a:r>
              <a:rPr lang="en-US" b="1" dirty="0">
                <a:solidFill>
                  <a:schemeClr val="accent3"/>
                </a:solidFill>
              </a:rPr>
              <a:t>.pop()</a:t>
            </a:r>
            <a:r>
              <a:rPr lang="en-US" dirty="0"/>
              <a:t> will also return the element removed, so it can be assigned to a variable if needed.</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21</a:t>
            </a:fld>
            <a:endParaRPr lang="en-US" dirty="0">
              <a:uFillTx/>
            </a:endParaRPr>
          </a:p>
        </p:txBody>
      </p:sp>
    </p:spTree>
    <p:extLst>
      <p:ext uri="{BB962C8B-B14F-4D97-AF65-F5344CB8AC3E}">
        <p14:creationId xmlns:p14="http://schemas.microsoft.com/office/powerpoint/2010/main" val="111392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items - del</a:t>
            </a:r>
          </a:p>
        </p:txBody>
      </p:sp>
      <p:pic>
        <p:nvPicPr>
          <p:cNvPr id="6" name="Content Placeholder 5"/>
          <p:cNvPicPr>
            <a:picLocks noGrp="1" noChangeAspect="1"/>
          </p:cNvPicPr>
          <p:nvPr>
            <p:ph sz="half" idx="1"/>
          </p:nvPr>
        </p:nvPicPr>
        <p:blipFill>
          <a:blip r:embed="rId2"/>
          <a:srcRect/>
          <a:stretch/>
        </p:blipFill>
        <p:spPr>
          <a:xfrm>
            <a:off x="943388" y="2625630"/>
            <a:ext cx="4405084" cy="1606740"/>
          </a:xfrm>
        </p:spPr>
      </p:pic>
      <p:sp>
        <p:nvSpPr>
          <p:cNvPr id="4" name="Content Placeholder 3"/>
          <p:cNvSpPr>
            <a:spLocks noGrp="1"/>
          </p:cNvSpPr>
          <p:nvPr>
            <p:ph sz="half" idx="2"/>
          </p:nvPr>
        </p:nvSpPr>
        <p:spPr/>
        <p:txBody>
          <a:bodyPr>
            <a:normAutofit/>
          </a:bodyPr>
          <a:lstStyle/>
          <a:p>
            <a:r>
              <a:rPr lang="en-US" dirty="0"/>
              <a:t>Command </a:t>
            </a:r>
            <a:r>
              <a:rPr lang="en-US" b="1" dirty="0">
                <a:solidFill>
                  <a:schemeClr val="accent3"/>
                </a:solidFill>
              </a:rPr>
              <a:t>del</a:t>
            </a:r>
            <a:r>
              <a:rPr lang="en-US" dirty="0"/>
              <a:t> is used in Python to delete any variable from the memory.</a:t>
            </a:r>
          </a:p>
          <a:p>
            <a:r>
              <a:rPr lang="en-US" dirty="0"/>
              <a:t>Therefore, it can delete an entire list, or if a single list element is passed (with its index), it will be removed.</a:t>
            </a:r>
          </a:p>
          <a:p>
            <a:r>
              <a:rPr lang="en-US" dirty="0"/>
              <a:t>Try:</a:t>
            </a:r>
          </a:p>
          <a:p>
            <a:pPr marL="0" indent="0">
              <a:buNone/>
            </a:pPr>
            <a:r>
              <a:rPr lang="en-US" dirty="0"/>
              <a:t>	</a:t>
            </a:r>
            <a:r>
              <a:rPr lang="en-US" dirty="0" err="1"/>
              <a:t>mylist</a:t>
            </a:r>
            <a:r>
              <a:rPr lang="en-US" dirty="0"/>
              <a:t> = [1, 2, 3, 2, 1, 100]</a:t>
            </a:r>
          </a:p>
          <a:p>
            <a:pPr marL="0" indent="0">
              <a:buNone/>
            </a:pPr>
            <a:r>
              <a:rPr lang="en-US" dirty="0"/>
              <a:t>	</a:t>
            </a:r>
            <a:r>
              <a:rPr lang="en-US" b="1" dirty="0"/>
              <a:t>del </a:t>
            </a:r>
            <a:r>
              <a:rPr lang="en-US" b="1" dirty="0" err="1"/>
              <a:t>mylist</a:t>
            </a:r>
            <a:r>
              <a:rPr lang="en-US" b="1" dirty="0"/>
              <a:t>[1]</a:t>
            </a:r>
          </a:p>
          <a:p>
            <a:pPr marL="0" indent="0">
              <a:buNone/>
            </a:pPr>
            <a:r>
              <a:rPr lang="en-US" dirty="0"/>
              <a:t>	print(</a:t>
            </a:r>
            <a:r>
              <a:rPr lang="en-US" dirty="0" err="1"/>
              <a:t>mylist</a:t>
            </a:r>
            <a:r>
              <a:rPr lang="en-US" dirty="0"/>
              <a:t>)</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22</a:t>
            </a:fld>
            <a:endParaRPr lang="en-US" dirty="0">
              <a:uFillTx/>
            </a:endParaRPr>
          </a:p>
        </p:txBody>
      </p:sp>
    </p:spTree>
    <p:extLst>
      <p:ext uri="{BB962C8B-B14F-4D97-AF65-F5344CB8AC3E}">
        <p14:creationId xmlns:p14="http://schemas.microsoft.com/office/powerpoint/2010/main" val="29887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Removing items - remove</a:t>
            </a:r>
          </a:p>
        </p:txBody>
      </p:sp>
      <p:pic>
        <p:nvPicPr>
          <p:cNvPr id="6" name="Content Placeholder 5"/>
          <p:cNvPicPr>
            <a:picLocks noGrp="1" noChangeAspect="1"/>
          </p:cNvPicPr>
          <p:nvPr>
            <p:ph sz="half" idx="1"/>
          </p:nvPr>
        </p:nvPicPr>
        <p:blipFill>
          <a:blip r:embed="rId2"/>
          <a:srcRect/>
          <a:stretch/>
        </p:blipFill>
        <p:spPr>
          <a:xfrm>
            <a:off x="646111" y="2196747"/>
            <a:ext cx="4966265" cy="3455907"/>
          </a:xfrm>
        </p:spPr>
      </p:pic>
      <p:sp>
        <p:nvSpPr>
          <p:cNvPr id="4" name="Content Placeholder 3"/>
          <p:cNvSpPr>
            <a:spLocks noGrp="1"/>
          </p:cNvSpPr>
          <p:nvPr>
            <p:ph sz="half" idx="2"/>
          </p:nvPr>
        </p:nvSpPr>
        <p:spPr/>
        <p:txBody>
          <a:bodyPr>
            <a:normAutofit fontScale="92500" lnSpcReduction="10000"/>
          </a:bodyPr>
          <a:lstStyle/>
          <a:p>
            <a:r>
              <a:rPr lang="en-US" dirty="0"/>
              <a:t>Method </a:t>
            </a:r>
            <a:r>
              <a:rPr lang="en-US" b="1" dirty="0">
                <a:solidFill>
                  <a:schemeClr val="accent3"/>
                </a:solidFill>
              </a:rPr>
              <a:t>.remove()</a:t>
            </a:r>
            <a:r>
              <a:rPr lang="en-US" dirty="0"/>
              <a:t> expects a value. If found, it will remove the first occurrence from the list.</a:t>
            </a:r>
          </a:p>
          <a:p>
            <a:r>
              <a:rPr lang="en-US" dirty="0"/>
              <a:t>Otherwise, </a:t>
            </a:r>
            <a:r>
              <a:rPr lang="en-US" b="1" dirty="0">
                <a:solidFill>
                  <a:schemeClr val="accent3"/>
                </a:solidFill>
              </a:rPr>
              <a:t>.remove() </a:t>
            </a:r>
            <a:r>
              <a:rPr lang="en-US" dirty="0"/>
              <a:t>will raise an error.</a:t>
            </a:r>
          </a:p>
          <a:p>
            <a:r>
              <a:rPr lang="en-US" dirty="0"/>
              <a:t>Try:</a:t>
            </a:r>
          </a:p>
          <a:p>
            <a:pPr marL="0" indent="0">
              <a:buNone/>
            </a:pPr>
            <a:r>
              <a:rPr lang="en-US" dirty="0"/>
              <a:t>	</a:t>
            </a:r>
            <a:r>
              <a:rPr lang="en-US" dirty="0" err="1"/>
              <a:t>mylist</a:t>
            </a:r>
            <a:r>
              <a:rPr lang="en-US" dirty="0"/>
              <a:t> = [1, 3, 2, 1, 100]</a:t>
            </a:r>
          </a:p>
          <a:p>
            <a:pPr marL="0" indent="0">
              <a:buNone/>
            </a:pPr>
            <a:r>
              <a:rPr lang="en-US" dirty="0"/>
              <a:t>	</a:t>
            </a:r>
            <a:r>
              <a:rPr lang="en-US" b="1" dirty="0" err="1"/>
              <a:t>mylist.remove</a:t>
            </a:r>
            <a:r>
              <a:rPr lang="en-US" b="1" dirty="0"/>
              <a:t>(1) </a:t>
            </a:r>
          </a:p>
          <a:p>
            <a:pPr marL="0" indent="0">
              <a:buNone/>
            </a:pPr>
            <a:r>
              <a:rPr lang="en-US" dirty="0"/>
              <a:t>	print(</a:t>
            </a:r>
            <a:r>
              <a:rPr lang="en-US" dirty="0" err="1"/>
              <a:t>mylist</a:t>
            </a:r>
            <a:r>
              <a:rPr lang="en-US" dirty="0"/>
              <a:t>)</a:t>
            </a:r>
          </a:p>
          <a:p>
            <a:pPr marL="0" indent="0">
              <a:buNone/>
            </a:pPr>
            <a:r>
              <a:rPr lang="en-US" dirty="0"/>
              <a:t>	</a:t>
            </a:r>
            <a:r>
              <a:rPr lang="en-US" b="1" dirty="0" err="1"/>
              <a:t>mylist.remove</a:t>
            </a:r>
            <a:r>
              <a:rPr lang="en-US" b="1" dirty="0"/>
              <a:t>(1)</a:t>
            </a:r>
          </a:p>
          <a:p>
            <a:pPr marL="0" indent="0">
              <a:buNone/>
            </a:pPr>
            <a:r>
              <a:rPr lang="en-US" dirty="0"/>
              <a:t>	print(</a:t>
            </a:r>
            <a:r>
              <a:rPr lang="en-US" dirty="0" err="1"/>
              <a:t>mylist</a:t>
            </a:r>
            <a:r>
              <a:rPr lang="en-US" dirty="0"/>
              <a:t>)</a:t>
            </a:r>
          </a:p>
          <a:p>
            <a:pPr marL="0" indent="0">
              <a:buNone/>
            </a:pPr>
            <a:r>
              <a:rPr lang="en-US" dirty="0"/>
              <a:t>	</a:t>
            </a:r>
            <a:r>
              <a:rPr lang="en-US" b="1" dirty="0" err="1"/>
              <a:t>mylist.remove</a:t>
            </a:r>
            <a:r>
              <a:rPr lang="en-US" b="1" dirty="0"/>
              <a:t>(1) </a:t>
            </a:r>
            <a:r>
              <a:rPr lang="en-US" dirty="0"/>
              <a:t># will raise an error</a:t>
            </a:r>
            <a:endParaRPr lang="en-US" b="1"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23</a:t>
            </a:fld>
            <a:endParaRPr lang="en-US" dirty="0">
              <a:uFillTx/>
            </a:endParaRPr>
          </a:p>
        </p:txBody>
      </p:sp>
    </p:spTree>
    <p:extLst>
      <p:ext uri="{BB962C8B-B14F-4D97-AF65-F5344CB8AC3E}">
        <p14:creationId xmlns:p14="http://schemas.microsoft.com/office/powerpoint/2010/main" val="2314634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Iterating through elements</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24</a:t>
            </a:fld>
            <a:endParaRPr lang="en-US" dirty="0">
              <a:uFillTx/>
            </a:endParaRPr>
          </a:p>
        </p:txBody>
      </p:sp>
    </p:spTree>
    <p:extLst>
      <p:ext uri="{BB962C8B-B14F-4D97-AF65-F5344CB8AC3E}">
        <p14:creationId xmlns:p14="http://schemas.microsoft.com/office/powerpoint/2010/main" val="3374928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Iterating through elements</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We learned that </a:t>
            </a:r>
            <a:r>
              <a:rPr lang="en-US" b="1" dirty="0">
                <a:solidFill>
                  <a:schemeClr val="accent3"/>
                </a:solidFill>
              </a:rPr>
              <a:t>lists</a:t>
            </a:r>
            <a:r>
              <a:rPr lang="en-US" dirty="0"/>
              <a:t> in Python are: (</a:t>
            </a:r>
            <a:r>
              <a:rPr lang="en-US" dirty="0" err="1"/>
              <a:t>i</a:t>
            </a:r>
            <a:r>
              <a:rPr lang="en-US" dirty="0"/>
              <a:t>) </a:t>
            </a:r>
            <a:r>
              <a:rPr lang="en-US" b="1" u="sng" dirty="0"/>
              <a:t>ordered</a:t>
            </a:r>
            <a:r>
              <a:rPr lang="en-US" dirty="0"/>
              <a:t>, (ii) mutable              (iii) </a:t>
            </a:r>
            <a:r>
              <a:rPr lang="en-US" b="1" u="sng" dirty="0"/>
              <a:t>sequences</a:t>
            </a:r>
            <a:r>
              <a:rPr lang="en-US" dirty="0"/>
              <a:t>.</a:t>
            </a:r>
          </a:p>
          <a:p>
            <a:r>
              <a:rPr lang="en-NL" dirty="0"/>
              <a:t>We also learned in lesson 5.2 that we can iterate over any </a:t>
            </a:r>
            <a:r>
              <a:rPr lang="en-NL" b="1" u="sng" dirty="0"/>
              <a:t>sequence</a:t>
            </a:r>
            <a:r>
              <a:rPr lang="en-NL" dirty="0"/>
              <a:t> in Python using </a:t>
            </a:r>
            <a:r>
              <a:rPr lang="en-NL" b="1" dirty="0">
                <a:solidFill>
                  <a:schemeClr val="accent3"/>
                </a:solidFill>
              </a:rPr>
              <a:t>for</a:t>
            </a:r>
            <a:r>
              <a:rPr lang="en-NL" dirty="0"/>
              <a:t> loop.</a:t>
            </a:r>
          </a:p>
          <a:p>
            <a:r>
              <a:rPr lang="en-NL" dirty="0"/>
              <a:t>Additinally, because </a:t>
            </a:r>
            <a:r>
              <a:rPr lang="en-NL" b="1" dirty="0">
                <a:solidFill>
                  <a:schemeClr val="accent3"/>
                </a:solidFill>
              </a:rPr>
              <a:t>lists</a:t>
            </a:r>
            <a:r>
              <a:rPr lang="en-NL" dirty="0"/>
              <a:t> are </a:t>
            </a:r>
            <a:r>
              <a:rPr lang="en-NL" b="1" u="sng" dirty="0"/>
              <a:t>ordered</a:t>
            </a:r>
            <a:r>
              <a:rPr lang="en-NL" dirty="0"/>
              <a:t>, we can use </a:t>
            </a:r>
            <a:r>
              <a:rPr lang="en-NL" b="1" dirty="0">
                <a:solidFill>
                  <a:schemeClr val="accent3"/>
                </a:solidFill>
              </a:rPr>
              <a:t>for</a:t>
            </a:r>
            <a:r>
              <a:rPr lang="en-NL" dirty="0"/>
              <a:t> and </a:t>
            </a:r>
            <a:r>
              <a:rPr lang="en-NL" b="1" dirty="0">
                <a:solidFill>
                  <a:schemeClr val="accent3"/>
                </a:solidFill>
              </a:rPr>
              <a:t>range</a:t>
            </a:r>
            <a:r>
              <a:rPr lang="en-NL" dirty="0"/>
              <a:t> to access each element by its index.</a:t>
            </a:r>
          </a:p>
          <a:p>
            <a:endParaRPr lang="en-NL" dirty="0"/>
          </a:p>
          <a:p>
            <a:r>
              <a:rPr lang="en-NL" dirty="0"/>
              <a:t>This gives us two typical for loops to iterate through elements.</a:t>
            </a:r>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25</a:t>
            </a:fld>
            <a:endParaRPr lang="en-US" dirty="0">
              <a:uFillTx/>
            </a:endParaRPr>
          </a:p>
        </p:txBody>
      </p:sp>
    </p:spTree>
    <p:extLst>
      <p:ext uri="{BB962C8B-B14F-4D97-AF65-F5344CB8AC3E}">
        <p14:creationId xmlns:p14="http://schemas.microsoft.com/office/powerpoint/2010/main" val="2859191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01B7-7B1F-284D-B40B-4E1943CCC083}"/>
              </a:ext>
            </a:extLst>
          </p:cNvPr>
          <p:cNvSpPr>
            <a:spLocks noGrp="1"/>
          </p:cNvSpPr>
          <p:nvPr>
            <p:ph type="title"/>
          </p:nvPr>
        </p:nvSpPr>
        <p:spPr/>
        <p:txBody>
          <a:bodyPr/>
          <a:lstStyle/>
          <a:p>
            <a:r>
              <a:rPr lang="en-NL" dirty="0"/>
              <a:t>Iterating through elements</a:t>
            </a:r>
          </a:p>
        </p:txBody>
      </p:sp>
      <p:sp>
        <p:nvSpPr>
          <p:cNvPr id="3" name="Text Placeholder 2">
            <a:extLst>
              <a:ext uri="{FF2B5EF4-FFF2-40B4-BE49-F238E27FC236}">
                <a16:creationId xmlns:a16="http://schemas.microsoft.com/office/drawing/2014/main" id="{B4337473-2226-2244-A5A6-4C55E79034B5}"/>
              </a:ext>
            </a:extLst>
          </p:cNvPr>
          <p:cNvSpPr>
            <a:spLocks noGrp="1"/>
          </p:cNvSpPr>
          <p:nvPr>
            <p:ph type="body" idx="1"/>
          </p:nvPr>
        </p:nvSpPr>
        <p:spPr/>
        <p:txBody>
          <a:bodyPr/>
          <a:lstStyle/>
          <a:p>
            <a:r>
              <a:rPr lang="en-NL" dirty="0"/>
              <a:t>Iterate through all elements using for loop</a:t>
            </a:r>
          </a:p>
        </p:txBody>
      </p:sp>
      <p:pic>
        <p:nvPicPr>
          <p:cNvPr id="9" name="Content Placeholder 8" descr="Graphical user interface, text, application&#10;&#10;Description automatically generated">
            <a:extLst>
              <a:ext uri="{FF2B5EF4-FFF2-40B4-BE49-F238E27FC236}">
                <a16:creationId xmlns:a16="http://schemas.microsoft.com/office/drawing/2014/main" id="{DDA51312-F4F9-8944-BA50-E8274DD8791A}"/>
              </a:ext>
            </a:extLst>
          </p:cNvPr>
          <p:cNvPicPr>
            <a:picLocks noGrp="1" noChangeAspect="1"/>
          </p:cNvPicPr>
          <p:nvPr>
            <p:ph sz="half" idx="2"/>
          </p:nvPr>
        </p:nvPicPr>
        <p:blipFill>
          <a:blip r:embed="rId2"/>
          <a:stretch>
            <a:fillRect/>
          </a:stretch>
        </p:blipFill>
        <p:spPr>
          <a:xfrm>
            <a:off x="1103864" y="2533014"/>
            <a:ext cx="4395787" cy="1029339"/>
          </a:xfrm>
        </p:spPr>
      </p:pic>
      <p:sp>
        <p:nvSpPr>
          <p:cNvPr id="5" name="Text Placeholder 4">
            <a:extLst>
              <a:ext uri="{FF2B5EF4-FFF2-40B4-BE49-F238E27FC236}">
                <a16:creationId xmlns:a16="http://schemas.microsoft.com/office/drawing/2014/main" id="{860D6C6A-CC4B-6C40-957A-5F1E3A688B3F}"/>
              </a:ext>
            </a:extLst>
          </p:cNvPr>
          <p:cNvSpPr>
            <a:spLocks noGrp="1"/>
          </p:cNvSpPr>
          <p:nvPr>
            <p:ph type="body" sz="quarter" idx="3"/>
          </p:nvPr>
        </p:nvSpPr>
        <p:spPr/>
        <p:txBody>
          <a:bodyPr/>
          <a:lstStyle/>
          <a:p>
            <a:r>
              <a:rPr lang="en-NL" dirty="0"/>
              <a:t>Iterate through all elements using for loop and range</a:t>
            </a:r>
          </a:p>
        </p:txBody>
      </p:sp>
      <p:pic>
        <p:nvPicPr>
          <p:cNvPr id="11" name="Content Placeholder 10" descr="Graphical user interface, text, application&#10;&#10;Description automatically generated">
            <a:extLst>
              <a:ext uri="{FF2B5EF4-FFF2-40B4-BE49-F238E27FC236}">
                <a16:creationId xmlns:a16="http://schemas.microsoft.com/office/drawing/2014/main" id="{07B3E954-8B9C-1A41-BB97-F7131C9599B3}"/>
              </a:ext>
            </a:extLst>
          </p:cNvPr>
          <p:cNvPicPr>
            <a:picLocks noGrp="1" noChangeAspect="1"/>
          </p:cNvPicPr>
          <p:nvPr>
            <p:ph sz="quarter" idx="4"/>
          </p:nvPr>
        </p:nvPicPr>
        <p:blipFill>
          <a:blip r:embed="rId3"/>
          <a:stretch>
            <a:fillRect/>
          </a:stretch>
        </p:blipFill>
        <p:spPr>
          <a:xfrm>
            <a:off x="1103313" y="3985106"/>
            <a:ext cx="4395788" cy="2248644"/>
          </a:xfrm>
        </p:spPr>
      </p:pic>
      <p:sp>
        <p:nvSpPr>
          <p:cNvPr id="7" name="Slide Number Placeholder 6">
            <a:extLst>
              <a:ext uri="{FF2B5EF4-FFF2-40B4-BE49-F238E27FC236}">
                <a16:creationId xmlns:a16="http://schemas.microsoft.com/office/drawing/2014/main" id="{D94E808B-2577-2040-8755-C6E398B4EF4E}"/>
              </a:ext>
            </a:extLst>
          </p:cNvPr>
          <p:cNvSpPr>
            <a:spLocks noGrp="1"/>
          </p:cNvSpPr>
          <p:nvPr>
            <p:ph type="sldNum" sz="quarter" idx="12"/>
          </p:nvPr>
        </p:nvSpPr>
        <p:spPr/>
        <p:txBody>
          <a:bodyPr/>
          <a:lstStyle/>
          <a:p>
            <a:fld id="{D57F1E4F-1CFF-5643-939E-02111984F565}" type="slidenum">
              <a:rPr lang="en-US" smtClean="0">
                <a:uFillTx/>
              </a:rPr>
              <a:t>26</a:t>
            </a:fld>
            <a:endParaRPr lang="en-US" dirty="0">
              <a:uFillTx/>
            </a:endParaRPr>
          </a:p>
        </p:txBody>
      </p:sp>
      <p:pic>
        <p:nvPicPr>
          <p:cNvPr id="13" name="Picture 12" descr="Graphical user interface, text, application&#10;&#10;Description automatically generated">
            <a:extLst>
              <a:ext uri="{FF2B5EF4-FFF2-40B4-BE49-F238E27FC236}">
                <a16:creationId xmlns:a16="http://schemas.microsoft.com/office/drawing/2014/main" id="{33419A96-BD0F-2A42-94C0-8AF83BF49856}"/>
              </a:ext>
            </a:extLst>
          </p:cNvPr>
          <p:cNvPicPr>
            <a:picLocks noChangeAspect="1"/>
          </p:cNvPicPr>
          <p:nvPr/>
        </p:nvPicPr>
        <p:blipFill>
          <a:blip r:embed="rId4"/>
          <a:stretch>
            <a:fillRect/>
          </a:stretch>
        </p:blipFill>
        <p:spPr>
          <a:xfrm>
            <a:off x="5655047" y="2533014"/>
            <a:ext cx="4395787" cy="1257128"/>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F92CC67F-9DD7-F04C-B644-ACC09F630376}"/>
              </a:ext>
            </a:extLst>
          </p:cNvPr>
          <p:cNvPicPr>
            <a:picLocks noChangeAspect="1"/>
          </p:cNvPicPr>
          <p:nvPr/>
        </p:nvPicPr>
        <p:blipFill>
          <a:blip r:embed="rId5"/>
          <a:stretch>
            <a:fillRect/>
          </a:stretch>
        </p:blipFill>
        <p:spPr>
          <a:xfrm>
            <a:off x="5655047" y="3977673"/>
            <a:ext cx="4395787" cy="2268540"/>
          </a:xfrm>
          <a:prstGeom prst="rect">
            <a:avLst/>
          </a:prstGeom>
        </p:spPr>
      </p:pic>
    </p:spTree>
    <p:extLst>
      <p:ext uri="{BB962C8B-B14F-4D97-AF65-F5344CB8AC3E}">
        <p14:creationId xmlns:p14="http://schemas.microsoft.com/office/powerpoint/2010/main" val="1154237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Iterating through elements</a:t>
            </a:r>
          </a:p>
        </p:txBody>
      </p:sp>
      <p:sp>
        <p:nvSpPr>
          <p:cNvPr id="4" name="Content Placeholder 3"/>
          <p:cNvSpPr>
            <a:spLocks noGrp="1"/>
          </p:cNvSpPr>
          <p:nvPr>
            <p:ph sz="half" idx="2"/>
          </p:nvPr>
        </p:nvSpPr>
        <p:spPr>
          <a:xfrm>
            <a:off x="5654493" y="2056092"/>
            <a:ext cx="4698047" cy="4200245"/>
          </a:xfrm>
        </p:spPr>
        <p:txBody>
          <a:bodyPr>
            <a:normAutofit/>
          </a:bodyPr>
          <a:lstStyle/>
          <a:p>
            <a:r>
              <a:rPr lang="en-US" dirty="0"/>
              <a:t>While iterating over a list using </a:t>
            </a:r>
            <a:r>
              <a:rPr lang="en-US" b="1" dirty="0">
                <a:solidFill>
                  <a:schemeClr val="accent3"/>
                </a:solidFill>
              </a:rPr>
              <a:t>for</a:t>
            </a:r>
            <a:r>
              <a:rPr lang="en-US" dirty="0"/>
              <a:t> command, the iterator will be assigned (bound) to every element of that list.</a:t>
            </a:r>
          </a:p>
          <a:p>
            <a:r>
              <a:rPr lang="en-US" dirty="0"/>
              <a:t>Changing the value of the iterator inside of for loop, will </a:t>
            </a:r>
            <a:r>
              <a:rPr lang="en-US" u="sng" dirty="0"/>
              <a:t>not affect</a:t>
            </a:r>
            <a:r>
              <a:rPr lang="en-US" dirty="0"/>
              <a:t> list items*.</a:t>
            </a:r>
          </a:p>
          <a:p>
            <a:r>
              <a:rPr lang="en-US" dirty="0"/>
              <a:t>* (as long as list items are 	immutable)</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27</a:t>
            </a:fld>
            <a:endParaRPr lang="en-US" dirty="0">
              <a:uFillTx/>
            </a:endParaRPr>
          </a:p>
        </p:txBody>
      </p:sp>
      <p:pic>
        <p:nvPicPr>
          <p:cNvPr id="9" name="Content Placeholder 8" descr="Graphical user interface, text, application&#10;&#10;Description automatically generated">
            <a:extLst>
              <a:ext uri="{FF2B5EF4-FFF2-40B4-BE49-F238E27FC236}">
                <a16:creationId xmlns:a16="http://schemas.microsoft.com/office/drawing/2014/main" id="{5FE7A04D-2E9F-3140-A7E0-5CB68246E0FB}"/>
              </a:ext>
            </a:extLst>
          </p:cNvPr>
          <p:cNvPicPr>
            <a:picLocks noGrp="1" noChangeAspect="1"/>
          </p:cNvPicPr>
          <p:nvPr>
            <p:ph sz="half" idx="1"/>
          </p:nvPr>
        </p:nvPicPr>
        <p:blipFill>
          <a:blip r:embed="rId2"/>
          <a:stretch>
            <a:fillRect/>
          </a:stretch>
        </p:blipFill>
        <p:spPr>
          <a:xfrm>
            <a:off x="952684" y="1886464"/>
            <a:ext cx="4395787" cy="1788856"/>
          </a:xfrm>
        </p:spPr>
      </p:pic>
      <p:pic>
        <p:nvPicPr>
          <p:cNvPr id="11" name="Picture 10" descr="Graphical user interface, text, application, email&#10;&#10;Description automatically generated">
            <a:extLst>
              <a:ext uri="{FF2B5EF4-FFF2-40B4-BE49-F238E27FC236}">
                <a16:creationId xmlns:a16="http://schemas.microsoft.com/office/drawing/2014/main" id="{FF82C1CC-6E4E-7245-96F4-39E48CEC3148}"/>
              </a:ext>
            </a:extLst>
          </p:cNvPr>
          <p:cNvPicPr>
            <a:picLocks noChangeAspect="1"/>
          </p:cNvPicPr>
          <p:nvPr/>
        </p:nvPicPr>
        <p:blipFill>
          <a:blip r:embed="rId3"/>
          <a:stretch>
            <a:fillRect/>
          </a:stretch>
        </p:blipFill>
        <p:spPr>
          <a:xfrm>
            <a:off x="952685" y="3708536"/>
            <a:ext cx="4395787" cy="3068757"/>
          </a:xfrm>
          <a:prstGeom prst="rect">
            <a:avLst/>
          </a:prstGeom>
        </p:spPr>
      </p:pic>
    </p:spTree>
    <p:extLst>
      <p:ext uri="{BB962C8B-B14F-4D97-AF65-F5344CB8AC3E}">
        <p14:creationId xmlns:p14="http://schemas.microsoft.com/office/powerpoint/2010/main" val="881036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Iterating through elements</a:t>
            </a:r>
          </a:p>
        </p:txBody>
      </p:sp>
      <p:sp>
        <p:nvSpPr>
          <p:cNvPr id="4" name="Content Placeholder 3"/>
          <p:cNvSpPr>
            <a:spLocks noGrp="1"/>
          </p:cNvSpPr>
          <p:nvPr>
            <p:ph sz="half" idx="2"/>
          </p:nvPr>
        </p:nvSpPr>
        <p:spPr>
          <a:xfrm>
            <a:off x="5654493" y="2056092"/>
            <a:ext cx="4698047" cy="4200245"/>
          </a:xfrm>
        </p:spPr>
        <p:txBody>
          <a:bodyPr>
            <a:normAutofit/>
          </a:bodyPr>
          <a:lstStyle/>
          <a:p>
            <a:r>
              <a:rPr lang="en-US" dirty="0"/>
              <a:t>However, accessing items directly via index will always change them.</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28</a:t>
            </a:fld>
            <a:endParaRPr lang="en-US" dirty="0">
              <a:uFillTx/>
            </a:endParaRPr>
          </a:p>
        </p:txBody>
      </p:sp>
      <p:pic>
        <p:nvPicPr>
          <p:cNvPr id="9" name="Content Placeholder 8">
            <a:extLst>
              <a:ext uri="{FF2B5EF4-FFF2-40B4-BE49-F238E27FC236}">
                <a16:creationId xmlns:a16="http://schemas.microsoft.com/office/drawing/2014/main" id="{5FE7A04D-2E9F-3140-A7E0-5CB68246E0FB}"/>
              </a:ext>
            </a:extLst>
          </p:cNvPr>
          <p:cNvPicPr>
            <a:picLocks noGrp="1" noChangeAspect="1"/>
          </p:cNvPicPr>
          <p:nvPr>
            <p:ph sz="half" idx="1"/>
          </p:nvPr>
        </p:nvPicPr>
        <p:blipFill>
          <a:blip r:embed="rId2"/>
          <a:srcRect/>
          <a:stretch/>
        </p:blipFill>
        <p:spPr>
          <a:xfrm>
            <a:off x="952684" y="2473390"/>
            <a:ext cx="4395787" cy="1454488"/>
          </a:xfrm>
        </p:spPr>
      </p:pic>
      <p:pic>
        <p:nvPicPr>
          <p:cNvPr id="11" name="Picture 10">
            <a:extLst>
              <a:ext uri="{FF2B5EF4-FFF2-40B4-BE49-F238E27FC236}">
                <a16:creationId xmlns:a16="http://schemas.microsoft.com/office/drawing/2014/main" id="{FF82C1CC-6E4E-7245-96F4-39E48CEC3148}"/>
              </a:ext>
            </a:extLst>
          </p:cNvPr>
          <p:cNvPicPr>
            <a:picLocks noChangeAspect="1"/>
          </p:cNvPicPr>
          <p:nvPr/>
        </p:nvPicPr>
        <p:blipFill>
          <a:blip r:embed="rId3"/>
          <a:srcRect/>
          <a:stretch/>
        </p:blipFill>
        <p:spPr>
          <a:xfrm>
            <a:off x="952684" y="4309859"/>
            <a:ext cx="4395787" cy="1389787"/>
          </a:xfrm>
          <a:prstGeom prst="rect">
            <a:avLst/>
          </a:prstGeom>
        </p:spPr>
      </p:pic>
    </p:spTree>
    <p:extLst>
      <p:ext uri="{BB962C8B-B14F-4D97-AF65-F5344CB8AC3E}">
        <p14:creationId xmlns:p14="http://schemas.microsoft.com/office/powerpoint/2010/main" val="1849853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29</a:t>
            </a:fld>
            <a:endParaRPr lang="en-US" dirty="0">
              <a:uFillTx/>
            </a:endParaRPr>
          </a:p>
        </p:txBody>
      </p:sp>
    </p:spTree>
    <p:extLst>
      <p:ext uri="{BB962C8B-B14F-4D97-AF65-F5344CB8AC3E}">
        <p14:creationId xmlns:p14="http://schemas.microsoft.com/office/powerpoint/2010/main" val="268780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160" y="807391"/>
            <a:ext cx="11496878" cy="1400530"/>
          </a:xfrm>
          <a:noFill/>
        </p:spPr>
        <p:txBody>
          <a:bodyPr/>
          <a:lstStyle/>
          <a:p>
            <a:r>
              <a:rPr lang="en-US" sz="2800" dirty="0"/>
              <a:t>Overview of this lesson:</a:t>
            </a:r>
            <a:br>
              <a:rPr lang="en-US" dirty="0"/>
            </a:br>
            <a:r>
              <a:rPr lang="en-US" dirty="0"/>
              <a:t>	Lists in Python</a:t>
            </a:r>
          </a:p>
        </p:txBody>
      </p:sp>
      <p:sp>
        <p:nvSpPr>
          <p:cNvPr id="3" name="Tijdelijke aanduiding voor inhoud 2"/>
          <p:cNvSpPr>
            <a:spLocks noGrp="1"/>
          </p:cNvSpPr>
          <p:nvPr>
            <p:ph idx="1"/>
          </p:nvPr>
        </p:nvSpPr>
        <p:spPr>
          <a:xfrm>
            <a:off x="785827" y="2207921"/>
            <a:ext cx="9985812" cy="3842687"/>
          </a:xfrm>
        </p:spPr>
        <p:txBody>
          <a:bodyPr>
            <a:normAutofit/>
          </a:bodyPr>
          <a:lstStyle/>
          <a:p>
            <a:endParaRPr lang="en-US" dirty="0"/>
          </a:p>
          <a:p>
            <a:r>
              <a:rPr lang="en-US" dirty="0"/>
              <a:t>Learning objectives:</a:t>
            </a:r>
          </a:p>
          <a:p>
            <a:pPr lvl="1"/>
            <a:r>
              <a:rPr lang="en-US" dirty="0"/>
              <a:t>Learn how to use Lists in Python.</a:t>
            </a:r>
          </a:p>
          <a:p>
            <a:pPr lvl="1"/>
            <a:r>
              <a:rPr lang="en-US" dirty="0"/>
              <a:t>Understand Python’s data object model.</a:t>
            </a:r>
          </a:p>
          <a:p>
            <a:pPr lvl="1"/>
            <a:r>
              <a:rPr lang="en-US" dirty="0"/>
              <a:t>Understand the difference between assigning and copying the same data object.</a:t>
            </a:r>
          </a:p>
          <a:p>
            <a:pPr marL="457200" lvl="1" indent="0">
              <a:buNone/>
            </a:pPr>
            <a:endParaRPr lang="en-US" dirty="0"/>
          </a:p>
          <a:p>
            <a:r>
              <a:rPr lang="en-US" dirty="0"/>
              <a:t>At the end of the lesson a student should be able to:</a:t>
            </a:r>
          </a:p>
          <a:p>
            <a:pPr lvl="1"/>
            <a:r>
              <a:rPr lang="en-US" dirty="0"/>
              <a:t>Use lists and list operations in Python.</a:t>
            </a:r>
          </a:p>
        </p:txBody>
      </p:sp>
      <p:sp>
        <p:nvSpPr>
          <p:cNvPr id="4" name="Tijdelijke aanduiding voor dianummer 3"/>
          <p:cNvSpPr>
            <a:spLocks noGrp="1"/>
          </p:cNvSpPr>
          <p:nvPr>
            <p:ph type="sldNum" sz="quarter" idx="12"/>
          </p:nvPr>
        </p:nvSpPr>
        <p:spPr/>
        <p:txBody>
          <a:bodyPr/>
          <a:lstStyle/>
          <a:p>
            <a:fld id="{D57F1E4F-1CFF-5643-939E-02111984F565}" type="slidenum">
              <a:rPr lang="en-US" smtClean="0">
                <a:uFillTx/>
              </a:rPr>
              <a:t>3</a:t>
            </a:fld>
            <a:endParaRPr lang="en-US" dirty="0">
              <a:uFillTx/>
            </a:endParaRPr>
          </a:p>
        </p:txBody>
      </p:sp>
    </p:spTree>
    <p:extLst>
      <p:ext uri="{BB962C8B-B14F-4D97-AF65-F5344CB8AC3E}">
        <p14:creationId xmlns:p14="http://schemas.microsoft.com/office/powerpoint/2010/main" val="1533229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p>
        </p:txBody>
      </p:sp>
      <p:pic>
        <p:nvPicPr>
          <p:cNvPr id="6" name="Content Placeholder 5"/>
          <p:cNvPicPr>
            <a:picLocks noGrp="1" noChangeAspect="1"/>
          </p:cNvPicPr>
          <p:nvPr>
            <p:ph sz="half" idx="1"/>
          </p:nvPr>
        </p:nvPicPr>
        <p:blipFill>
          <a:blip r:embed="rId2"/>
          <a:srcRect/>
          <a:stretch/>
        </p:blipFill>
        <p:spPr>
          <a:xfrm>
            <a:off x="825787" y="1549630"/>
            <a:ext cx="4828706" cy="1942959"/>
          </a:xfrm>
        </p:spPr>
      </p:pic>
      <p:sp>
        <p:nvSpPr>
          <p:cNvPr id="4" name="Content Placeholder 3"/>
          <p:cNvSpPr>
            <a:spLocks noGrp="1"/>
          </p:cNvSpPr>
          <p:nvPr>
            <p:ph sz="half" idx="2"/>
          </p:nvPr>
        </p:nvSpPr>
        <p:spPr/>
        <p:txBody>
          <a:bodyPr>
            <a:normAutofit/>
          </a:bodyPr>
          <a:lstStyle/>
          <a:p>
            <a:r>
              <a:rPr lang="en-US" dirty="0"/>
              <a:t>Often, you will want to access only items from a specific range.</a:t>
            </a:r>
          </a:p>
          <a:p>
            <a:r>
              <a:rPr lang="en-US" dirty="0"/>
              <a:t>This can be accomplished by specifying start, stop and step parameters of range() command.</a:t>
            </a:r>
          </a:p>
          <a:p>
            <a:endParaRPr lang="en-US" dirty="0"/>
          </a:p>
          <a:p>
            <a:r>
              <a:rPr lang="en-US" dirty="0"/>
              <a:t>Exercise 1: modify range() to print all elements with indexes from 2 to (including) 7.</a:t>
            </a:r>
          </a:p>
          <a:p>
            <a:r>
              <a:rPr lang="en-US" dirty="0"/>
              <a:t>Exercise 2: modify range() to print every second element in the list.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30</a:t>
            </a:fld>
            <a:endParaRPr lang="en-US" dirty="0">
              <a:uFillTx/>
            </a:endParaRPr>
          </a:p>
        </p:txBody>
      </p:sp>
      <p:pic>
        <p:nvPicPr>
          <p:cNvPr id="7" name="Picture 6" descr="Graphical user interface, text, application&#10;&#10;Description automatically generated">
            <a:extLst>
              <a:ext uri="{FF2B5EF4-FFF2-40B4-BE49-F238E27FC236}">
                <a16:creationId xmlns:a16="http://schemas.microsoft.com/office/drawing/2014/main" id="{137D8AE6-CED2-CD40-8BF8-87BB21D15F50}"/>
              </a:ext>
            </a:extLst>
          </p:cNvPr>
          <p:cNvPicPr>
            <a:picLocks noChangeAspect="1"/>
          </p:cNvPicPr>
          <p:nvPr/>
        </p:nvPicPr>
        <p:blipFill>
          <a:blip r:embed="rId3"/>
          <a:stretch>
            <a:fillRect/>
          </a:stretch>
        </p:blipFill>
        <p:spPr>
          <a:xfrm>
            <a:off x="825787" y="3695433"/>
            <a:ext cx="4828706" cy="2905676"/>
          </a:xfrm>
          <a:prstGeom prst="rect">
            <a:avLst/>
          </a:prstGeom>
        </p:spPr>
      </p:pic>
    </p:spTree>
    <p:extLst>
      <p:ext uri="{BB962C8B-B14F-4D97-AF65-F5344CB8AC3E}">
        <p14:creationId xmlns:p14="http://schemas.microsoft.com/office/powerpoint/2010/main" val="2773640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p>
        </p:txBody>
      </p:sp>
      <p:sp>
        <p:nvSpPr>
          <p:cNvPr id="3" name="Content Placeholder 2"/>
          <p:cNvSpPr>
            <a:spLocks noGrp="1"/>
          </p:cNvSpPr>
          <p:nvPr>
            <p:ph idx="1"/>
          </p:nvPr>
        </p:nvSpPr>
        <p:spPr/>
        <p:txBody>
          <a:bodyPr/>
          <a:lstStyle/>
          <a:p>
            <a:r>
              <a:rPr lang="en-US" dirty="0"/>
              <a:t>In Python, creating a sub list from specified range (slice) can be accomplished in a single line.</a:t>
            </a:r>
          </a:p>
          <a:p>
            <a:endParaRPr lang="en-US" dirty="0"/>
          </a:p>
          <a:p>
            <a:r>
              <a:rPr lang="en-US" dirty="0"/>
              <a:t>Let’s take a closer look at the syntax:</a:t>
            </a:r>
          </a:p>
          <a:p>
            <a:pPr marL="0" indent="0">
              <a:buNone/>
            </a:pPr>
            <a:r>
              <a:rPr lang="en-US" sz="3200" b="1" dirty="0">
                <a:solidFill>
                  <a:srgbClr val="92D050"/>
                </a:solidFill>
              </a:rPr>
              <a:t>	</a:t>
            </a:r>
            <a:r>
              <a:rPr lang="en-US" sz="3200" b="1" dirty="0" err="1">
                <a:solidFill>
                  <a:srgbClr val="FFC000"/>
                </a:solidFill>
              </a:rPr>
              <a:t>list_name</a:t>
            </a:r>
            <a:r>
              <a:rPr lang="en-US" sz="3200" b="1" dirty="0">
                <a:solidFill>
                  <a:srgbClr val="FF0000"/>
                </a:solidFill>
              </a:rPr>
              <a:t>[</a:t>
            </a:r>
            <a:r>
              <a:rPr lang="en-US" sz="3200" b="1" dirty="0">
                <a:solidFill>
                  <a:srgbClr val="FFC000"/>
                </a:solidFill>
              </a:rPr>
              <a:t> </a:t>
            </a:r>
            <a:r>
              <a:rPr lang="en-US" sz="2400" i="1" dirty="0" err="1">
                <a:solidFill>
                  <a:srgbClr val="00B0F0"/>
                </a:solidFill>
              </a:rPr>
              <a:t>start_index</a:t>
            </a:r>
            <a:r>
              <a:rPr lang="en-US" sz="2400" i="1" dirty="0">
                <a:solidFill>
                  <a:srgbClr val="00B0F0"/>
                </a:solidFill>
              </a:rPr>
              <a:t> </a:t>
            </a:r>
            <a:r>
              <a:rPr lang="en-US" sz="2400" b="1" dirty="0">
                <a:solidFill>
                  <a:srgbClr val="FF0000"/>
                </a:solidFill>
              </a:rPr>
              <a:t>:</a:t>
            </a:r>
            <a:r>
              <a:rPr lang="en-US" sz="2400" b="1" dirty="0">
                <a:solidFill>
                  <a:srgbClr val="FFC000"/>
                </a:solidFill>
              </a:rPr>
              <a:t> </a:t>
            </a:r>
            <a:r>
              <a:rPr lang="en-US" sz="2400" i="1" dirty="0" err="1">
                <a:solidFill>
                  <a:srgbClr val="FFFF00"/>
                </a:solidFill>
              </a:rPr>
              <a:t>stop_index</a:t>
            </a:r>
            <a:r>
              <a:rPr lang="en-US" sz="3200" b="1" dirty="0">
                <a:solidFill>
                  <a:srgbClr val="FFC000"/>
                </a:solidFill>
              </a:rPr>
              <a:t> </a:t>
            </a:r>
            <a:r>
              <a:rPr lang="en-US" sz="2400" b="1" dirty="0">
                <a:solidFill>
                  <a:srgbClr val="FF0000"/>
                </a:solidFill>
              </a:rPr>
              <a:t>:</a:t>
            </a:r>
            <a:r>
              <a:rPr lang="en-US" sz="2400" i="1" dirty="0">
                <a:solidFill>
                  <a:srgbClr val="92D050"/>
                </a:solidFill>
              </a:rPr>
              <a:t> step</a:t>
            </a:r>
            <a:r>
              <a:rPr lang="en-US" sz="3200" b="1" dirty="0">
                <a:solidFill>
                  <a:srgbClr val="FF0000"/>
                </a:solidFill>
              </a:rPr>
              <a:t>]</a:t>
            </a:r>
            <a:endParaRPr lang="en-US" sz="3200" b="1" i="1" dirty="0">
              <a:solidFill>
                <a:srgbClr val="FF0000"/>
              </a:solidFill>
            </a:endParaRPr>
          </a:p>
          <a:p>
            <a:pPr marL="0" indent="0">
              <a:buNone/>
            </a:pPr>
            <a:endParaRPr lang="en-US" sz="3200" dirty="0"/>
          </a:p>
          <a:p>
            <a:pPr marL="0" indent="0">
              <a:buNone/>
            </a:pPr>
            <a:r>
              <a:rPr lang="en-US" sz="3200" dirty="0"/>
              <a:t> </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31</a:t>
            </a:fld>
            <a:endParaRPr lang="en-US" dirty="0">
              <a:uFillTx/>
            </a:endParaRPr>
          </a:p>
        </p:txBody>
      </p:sp>
      <p:sp>
        <p:nvSpPr>
          <p:cNvPr id="5" name="TextBox 4"/>
          <p:cNvSpPr txBox="1"/>
          <p:nvPr/>
        </p:nvSpPr>
        <p:spPr>
          <a:xfrm>
            <a:off x="741690" y="5650961"/>
            <a:ext cx="4256293" cy="338554"/>
          </a:xfrm>
          <a:prstGeom prst="rect">
            <a:avLst/>
          </a:prstGeom>
        </p:spPr>
        <p:txBody>
          <a:bodyPr wrap="none" rtlCol="0">
            <a:spAutoFit/>
          </a:bodyPr>
          <a:lstStyle/>
          <a:p>
            <a:r>
              <a:rPr lang="en-US" sz="1600" dirty="0">
                <a:solidFill>
                  <a:srgbClr val="FFC000"/>
                </a:solidFill>
              </a:rPr>
              <a:t>A list or a variable name containing a list.</a:t>
            </a:r>
          </a:p>
        </p:txBody>
      </p:sp>
      <p:sp>
        <p:nvSpPr>
          <p:cNvPr id="7" name="TextBox 6"/>
          <p:cNvSpPr txBox="1"/>
          <p:nvPr/>
        </p:nvSpPr>
        <p:spPr>
          <a:xfrm>
            <a:off x="5259479" y="1146087"/>
            <a:ext cx="5652509" cy="584775"/>
          </a:xfrm>
          <a:prstGeom prst="rect">
            <a:avLst/>
          </a:prstGeom>
        </p:spPr>
        <p:txBody>
          <a:bodyPr wrap="none" rtlCol="0">
            <a:spAutoFit/>
          </a:bodyPr>
          <a:lstStyle/>
          <a:p>
            <a:r>
              <a:rPr lang="en-US" sz="1600" b="1" dirty="0" err="1">
                <a:solidFill>
                  <a:srgbClr val="00B0F0"/>
                </a:solidFill>
              </a:rPr>
              <a:t>start_index</a:t>
            </a:r>
            <a:r>
              <a:rPr lang="en-US" sz="1600" b="1" dirty="0">
                <a:solidFill>
                  <a:srgbClr val="00B0F0"/>
                </a:solidFill>
              </a:rPr>
              <a:t> </a:t>
            </a:r>
            <a:r>
              <a:rPr lang="en-US" sz="1600" dirty="0">
                <a:solidFill>
                  <a:srgbClr val="00B0F0"/>
                </a:solidFill>
              </a:rPr>
              <a:t>is the first index to be included in the sub list.</a:t>
            </a:r>
          </a:p>
          <a:p>
            <a:r>
              <a:rPr lang="en-US" sz="1600" dirty="0">
                <a:solidFill>
                  <a:srgbClr val="00B0F0"/>
                </a:solidFill>
              </a:rPr>
              <a:t>If omitted, it defaults to 0.</a:t>
            </a:r>
          </a:p>
        </p:txBody>
      </p:sp>
      <p:sp>
        <p:nvSpPr>
          <p:cNvPr id="8" name="TextBox 7"/>
          <p:cNvSpPr txBox="1"/>
          <p:nvPr/>
        </p:nvSpPr>
        <p:spPr>
          <a:xfrm>
            <a:off x="7921523" y="2852501"/>
            <a:ext cx="4149948" cy="830997"/>
          </a:xfrm>
          <a:prstGeom prst="rect">
            <a:avLst/>
          </a:prstGeom>
        </p:spPr>
        <p:txBody>
          <a:bodyPr wrap="square" rtlCol="0">
            <a:spAutoFit/>
          </a:bodyPr>
          <a:lstStyle/>
          <a:p>
            <a:r>
              <a:rPr lang="en-US" sz="1600" dirty="0">
                <a:solidFill>
                  <a:srgbClr val="92D050"/>
                </a:solidFill>
              </a:rPr>
              <a:t>Step is the step size of the sequence.</a:t>
            </a:r>
          </a:p>
          <a:p>
            <a:r>
              <a:rPr lang="en-US" sz="1600" dirty="0">
                <a:solidFill>
                  <a:srgbClr val="92D050"/>
                </a:solidFill>
              </a:rPr>
              <a:t>It is optional and can be omitted.</a:t>
            </a:r>
          </a:p>
          <a:p>
            <a:r>
              <a:rPr lang="en-US" sz="1600" dirty="0">
                <a:solidFill>
                  <a:srgbClr val="92D050"/>
                </a:solidFill>
              </a:rPr>
              <a:t>If omitted, it defaults to 1.</a:t>
            </a:r>
          </a:p>
        </p:txBody>
      </p:sp>
      <p:cxnSp>
        <p:nvCxnSpPr>
          <p:cNvPr id="10" name="Straight Arrow Connector 9"/>
          <p:cNvCxnSpPr>
            <a:cxnSpLocks/>
          </p:cNvCxnSpPr>
          <p:nvPr/>
        </p:nvCxnSpPr>
        <p:spPr>
          <a:xfrm flipV="1">
            <a:off x="1409700" y="4241275"/>
            <a:ext cx="1097973" cy="1150804"/>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p:cNvCxnSpPr>
            <a:cxnSpLocks/>
          </p:cNvCxnSpPr>
          <p:nvPr/>
        </p:nvCxnSpPr>
        <p:spPr>
          <a:xfrm flipH="1">
            <a:off x="7744691" y="3260772"/>
            <a:ext cx="176832" cy="557810"/>
          </a:xfrm>
          <a:prstGeom prst="straightConnector1">
            <a:avLst/>
          </a:prstGeom>
          <a:ln w="76200">
            <a:solidFill>
              <a:srgbClr val="92D050"/>
            </a:solidFill>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flipH="1">
            <a:off x="4445074" y="1853248"/>
            <a:ext cx="814405" cy="1830250"/>
          </a:xfrm>
          <a:prstGeom prst="straightConnector1">
            <a:avLst/>
          </a:prstGeom>
          <a:ln w="76200">
            <a:solidFill>
              <a:srgbClr val="00B0F0"/>
            </a:solidFill>
            <a:tailEnd type="triangle"/>
          </a:ln>
        </p:spPr>
        <p:style>
          <a:lnRef idx="1">
            <a:schemeClr val="accent1"/>
          </a:lnRef>
          <a:fillRef idx="0">
            <a:schemeClr val="accent1"/>
          </a:fillRef>
          <a:effectRef idx="1">
            <a:schemeClr val="accent1"/>
          </a:effectRef>
          <a:fontRef idx="minor">
            <a:schemeClr val="tx1"/>
          </a:fontRef>
        </p:style>
      </p:cxnSp>
      <p:sp>
        <p:nvSpPr>
          <p:cNvPr id="20" name="TextBox 19"/>
          <p:cNvSpPr txBox="1"/>
          <p:nvPr/>
        </p:nvSpPr>
        <p:spPr>
          <a:xfrm>
            <a:off x="5084580" y="4620294"/>
            <a:ext cx="7101624" cy="830997"/>
          </a:xfrm>
          <a:prstGeom prst="rect">
            <a:avLst/>
          </a:prstGeom>
        </p:spPr>
        <p:txBody>
          <a:bodyPr wrap="none" rtlCol="0">
            <a:spAutoFit/>
          </a:bodyPr>
          <a:lstStyle/>
          <a:p>
            <a:r>
              <a:rPr lang="en-US" sz="1600" b="1" dirty="0" err="1">
                <a:solidFill>
                  <a:srgbClr val="FFFF00"/>
                </a:solidFill>
              </a:rPr>
              <a:t>stop_index</a:t>
            </a:r>
            <a:r>
              <a:rPr lang="en-US" sz="1600" b="1" dirty="0">
                <a:solidFill>
                  <a:srgbClr val="FFFF00"/>
                </a:solidFill>
              </a:rPr>
              <a:t> </a:t>
            </a:r>
            <a:r>
              <a:rPr lang="en-US" sz="1600" dirty="0">
                <a:solidFill>
                  <a:srgbClr val="FFFF00"/>
                </a:solidFill>
              </a:rPr>
              <a:t>indicates the element index where the sub list should stop.</a:t>
            </a:r>
          </a:p>
          <a:p>
            <a:r>
              <a:rPr lang="en-US" sz="1600" dirty="0">
                <a:solidFill>
                  <a:srgbClr val="FFFF00"/>
                </a:solidFill>
              </a:rPr>
              <a:t>Therefore, it will NOT be included in the sequence!!!</a:t>
            </a:r>
          </a:p>
          <a:p>
            <a:r>
              <a:rPr lang="en-US" sz="1600" dirty="0">
                <a:solidFill>
                  <a:srgbClr val="FFFF00"/>
                </a:solidFill>
              </a:rPr>
              <a:t>If omitted, it defaults to </a:t>
            </a:r>
            <a:r>
              <a:rPr lang="en-US" sz="1600" u="sng" dirty="0" err="1">
                <a:solidFill>
                  <a:srgbClr val="FFFF00"/>
                </a:solidFill>
              </a:rPr>
              <a:t>len</a:t>
            </a:r>
            <a:r>
              <a:rPr lang="en-US" sz="1600" u="sng" dirty="0">
                <a:solidFill>
                  <a:srgbClr val="FFFF00"/>
                </a:solidFill>
              </a:rPr>
              <a:t>(</a:t>
            </a:r>
            <a:r>
              <a:rPr lang="en-US" sz="1600" u="sng" dirty="0" err="1">
                <a:solidFill>
                  <a:srgbClr val="FFFF00"/>
                </a:solidFill>
              </a:rPr>
              <a:t>list_name</a:t>
            </a:r>
            <a:r>
              <a:rPr lang="en-US" sz="1600" u="sng" dirty="0">
                <a:solidFill>
                  <a:srgbClr val="FFFF00"/>
                </a:solidFill>
              </a:rPr>
              <a:t>)</a:t>
            </a:r>
            <a:r>
              <a:rPr lang="en-US" sz="1600" dirty="0">
                <a:solidFill>
                  <a:srgbClr val="FFFF00"/>
                </a:solidFill>
              </a:rPr>
              <a:t>, i.e. the last element + 1.</a:t>
            </a:r>
          </a:p>
        </p:txBody>
      </p:sp>
      <p:cxnSp>
        <p:nvCxnSpPr>
          <p:cNvPr id="23" name="Straight Arrow Connector 22"/>
          <p:cNvCxnSpPr>
            <a:cxnSpLocks/>
          </p:cNvCxnSpPr>
          <p:nvPr/>
        </p:nvCxnSpPr>
        <p:spPr>
          <a:xfrm flipH="1" flipV="1">
            <a:off x="6202286" y="4150658"/>
            <a:ext cx="152954" cy="506115"/>
          </a:xfrm>
          <a:prstGeom prst="straightConnector1">
            <a:avLst/>
          </a:prstGeom>
          <a:ln w="76200">
            <a:solidFill>
              <a:srgbClr val="FFFF00"/>
            </a:solidFill>
            <a:tailEnd type="triangle"/>
          </a:ln>
        </p:spPr>
        <p:style>
          <a:lnRef idx="1">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B7DEF959-D4F5-104D-8EE9-CEE79AFE1008}"/>
              </a:ext>
            </a:extLst>
          </p:cNvPr>
          <p:cNvCxnSpPr>
            <a:cxnSpLocks/>
          </p:cNvCxnSpPr>
          <p:nvPr/>
        </p:nvCxnSpPr>
        <p:spPr>
          <a:xfrm flipH="1" flipV="1">
            <a:off x="3680676" y="4241277"/>
            <a:ext cx="2535078" cy="1616598"/>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DA4903F-B443-8043-B61E-74DE6F247959}"/>
              </a:ext>
            </a:extLst>
          </p:cNvPr>
          <p:cNvCxnSpPr>
            <a:cxnSpLocks/>
          </p:cNvCxnSpPr>
          <p:nvPr/>
        </p:nvCxnSpPr>
        <p:spPr>
          <a:xfrm flipH="1" flipV="1">
            <a:off x="5500334" y="4150659"/>
            <a:ext cx="988150" cy="1707216"/>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F87FB67-4DD8-1941-900E-E06C1A2FC1EE}"/>
              </a:ext>
            </a:extLst>
          </p:cNvPr>
          <p:cNvCxnSpPr>
            <a:cxnSpLocks/>
          </p:cNvCxnSpPr>
          <p:nvPr/>
        </p:nvCxnSpPr>
        <p:spPr>
          <a:xfrm flipV="1">
            <a:off x="6615113" y="4223037"/>
            <a:ext cx="653890" cy="1634838"/>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D021770-A7AC-8C46-BD66-3BF81718C8A1}"/>
              </a:ext>
            </a:extLst>
          </p:cNvPr>
          <p:cNvCxnSpPr>
            <a:cxnSpLocks/>
          </p:cNvCxnSpPr>
          <p:nvPr/>
        </p:nvCxnSpPr>
        <p:spPr>
          <a:xfrm flipV="1">
            <a:off x="6829425" y="4241275"/>
            <a:ext cx="1194673" cy="1630581"/>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D9675F9-570B-704D-AF8F-D25979CDECE3}"/>
              </a:ext>
            </a:extLst>
          </p:cNvPr>
          <p:cNvSpPr txBox="1"/>
          <p:nvPr/>
        </p:nvSpPr>
        <p:spPr>
          <a:xfrm>
            <a:off x="4722630" y="5887037"/>
            <a:ext cx="5623655" cy="584775"/>
          </a:xfrm>
          <a:prstGeom prst="rect">
            <a:avLst/>
          </a:prstGeom>
        </p:spPr>
        <p:txBody>
          <a:bodyPr wrap="none" rtlCol="0">
            <a:spAutoFit/>
          </a:bodyPr>
          <a:lstStyle/>
          <a:p>
            <a:r>
              <a:rPr lang="en-US" sz="1600" dirty="0">
                <a:solidFill>
                  <a:schemeClr val="accent1">
                    <a:lumMod val="60000"/>
                    <a:lumOff val="40000"/>
                  </a:schemeClr>
                </a:solidFill>
              </a:rPr>
              <a:t>Slice parameters are given inside of square brackets [ ]</a:t>
            </a:r>
          </a:p>
          <a:p>
            <a:r>
              <a:rPr lang="en-US" sz="1600" dirty="0">
                <a:solidFill>
                  <a:schemeClr val="accent1">
                    <a:lumMod val="60000"/>
                    <a:lumOff val="40000"/>
                  </a:schemeClr>
                </a:solidFill>
              </a:rPr>
              <a:t>and separated with colon : .</a:t>
            </a:r>
          </a:p>
        </p:txBody>
      </p:sp>
    </p:spTree>
    <p:extLst>
      <p:ext uri="{BB962C8B-B14F-4D97-AF65-F5344CB8AC3E}">
        <p14:creationId xmlns:p14="http://schemas.microsoft.com/office/powerpoint/2010/main" val="188772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2" presetClass="entr" presetSubtype="3"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6"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1+#ppt_w/2"/>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3"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1+#ppt_w/2"/>
                                          </p:val>
                                        </p:tav>
                                        <p:tav tm="100000">
                                          <p:val>
                                            <p:strVal val="#ppt_x"/>
                                          </p:val>
                                        </p:tav>
                                      </p:tavLst>
                                    </p:anim>
                                    <p:anim calcmode="lin" valueType="num">
                                      <p:cBhvr additive="base">
                                        <p:cTn id="41" dur="500" fill="hold"/>
                                        <p:tgtEl>
                                          <p:spTgt spid="18"/>
                                        </p:tgtEl>
                                        <p:attrNameLst>
                                          <p:attrName>ppt_y</p:attrName>
                                        </p:attrNameLst>
                                      </p:cBhvr>
                                      <p:tavLst>
                                        <p:tav tm="0">
                                          <p:val>
                                            <p:strVal val="0-#ppt_h/2"/>
                                          </p:val>
                                        </p:tav>
                                        <p:tav tm="100000">
                                          <p:val>
                                            <p:strVal val="#ppt_y"/>
                                          </p:val>
                                        </p:tav>
                                      </p:tavLst>
                                    </p:anim>
                                  </p:childTnLst>
                                </p:cTn>
                              </p:par>
                            </p:childTnLst>
                          </p:cTn>
                        </p:par>
                        <p:par>
                          <p:cTn id="42" fill="hold">
                            <p:stCondLst>
                              <p:cond delay="500"/>
                            </p:stCondLst>
                            <p:childTnLst>
                              <p:par>
                                <p:cTn id="43" presetID="2" presetClass="entr" presetSubtype="2"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1+#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2" presetClass="entr" presetSubtype="4"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ppt_x"/>
                                          </p:val>
                                        </p:tav>
                                        <p:tav tm="100000">
                                          <p:val>
                                            <p:strVal val="#ppt_x"/>
                                          </p:val>
                                        </p:tav>
                                      </p:tavLst>
                                    </p:anim>
                                    <p:anim calcmode="lin" valueType="num">
                                      <p:cBhvr additive="base">
                                        <p:cTn id="57" dur="500" fill="hold"/>
                                        <p:tgtEl>
                                          <p:spTgt spid="25"/>
                                        </p:tgtEl>
                                        <p:attrNameLst>
                                          <p:attrName>ppt_y</p:attrName>
                                        </p:attrNameLst>
                                      </p:cBhvr>
                                      <p:tavLst>
                                        <p:tav tm="0">
                                          <p:val>
                                            <p:strVal val="1+#ppt_h/2"/>
                                          </p:val>
                                        </p:tav>
                                        <p:tav tm="100000">
                                          <p:val>
                                            <p:strVal val="#ppt_y"/>
                                          </p:val>
                                        </p:tav>
                                      </p:tavLst>
                                    </p:anim>
                                  </p:childTnLst>
                                </p:cTn>
                              </p:par>
                            </p:childTnLst>
                          </p:cTn>
                        </p:par>
                        <p:par>
                          <p:cTn id="58" fill="hold">
                            <p:stCondLst>
                              <p:cond delay="1000"/>
                            </p:stCondLst>
                            <p:childTnLst>
                              <p:par>
                                <p:cTn id="59" presetID="2" presetClass="entr" presetSubtype="4" fill="hold"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childTnLst>
                          </p:cTn>
                        </p:par>
                        <p:par>
                          <p:cTn id="63" fill="hold">
                            <p:stCondLst>
                              <p:cond delay="1500"/>
                            </p:stCondLst>
                            <p:childTnLst>
                              <p:par>
                                <p:cTn id="64" presetID="2" presetClass="entr" presetSubtype="4" fill="hold" nodeType="after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500" fill="hold"/>
                                        <p:tgtEl>
                                          <p:spTgt spid="31"/>
                                        </p:tgtEl>
                                        <p:attrNameLst>
                                          <p:attrName>ppt_x</p:attrName>
                                        </p:attrNameLst>
                                      </p:cBhvr>
                                      <p:tavLst>
                                        <p:tav tm="0">
                                          <p:val>
                                            <p:strVal val="#ppt_x"/>
                                          </p:val>
                                        </p:tav>
                                        <p:tav tm="100000">
                                          <p:val>
                                            <p:strVal val="#ppt_x"/>
                                          </p:val>
                                        </p:tav>
                                      </p:tavLst>
                                    </p:anim>
                                    <p:anim calcmode="lin" valueType="num">
                                      <p:cBhvr additive="base">
                                        <p:cTn id="67" dur="500" fill="hold"/>
                                        <p:tgtEl>
                                          <p:spTgt spid="31"/>
                                        </p:tgtEl>
                                        <p:attrNameLst>
                                          <p:attrName>ppt_y</p:attrName>
                                        </p:attrNameLst>
                                      </p:cBhvr>
                                      <p:tavLst>
                                        <p:tav tm="0">
                                          <p:val>
                                            <p:strVal val="1+#ppt_h/2"/>
                                          </p:val>
                                        </p:tav>
                                        <p:tav tm="100000">
                                          <p:val>
                                            <p:strVal val="#ppt_y"/>
                                          </p:val>
                                        </p:tav>
                                      </p:tavLst>
                                    </p:anim>
                                  </p:childTnLst>
                                </p:cTn>
                              </p:par>
                            </p:childTnLst>
                          </p:cTn>
                        </p:par>
                        <p:par>
                          <p:cTn id="68" fill="hold">
                            <p:stCondLst>
                              <p:cond delay="2000"/>
                            </p:stCondLst>
                            <p:childTnLst>
                              <p:par>
                                <p:cTn id="69" presetID="2" presetClass="entr" presetSubtype="6"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1+#ppt_w/2"/>
                                          </p:val>
                                        </p:tav>
                                        <p:tav tm="100000">
                                          <p:val>
                                            <p:strVal val="#ppt_x"/>
                                          </p:val>
                                        </p:tav>
                                      </p:tavLst>
                                    </p:anim>
                                    <p:anim calcmode="lin" valueType="num">
                                      <p:cBhvr additive="base">
                                        <p:cTn id="7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20" grpId="0"/>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p>
        </p:txBody>
      </p:sp>
      <p:pic>
        <p:nvPicPr>
          <p:cNvPr id="6" name="Content Placeholder 5"/>
          <p:cNvPicPr>
            <a:picLocks noGrp="1" noChangeAspect="1"/>
          </p:cNvPicPr>
          <p:nvPr>
            <p:ph sz="half" idx="1"/>
          </p:nvPr>
        </p:nvPicPr>
        <p:blipFill>
          <a:blip r:embed="rId2"/>
          <a:srcRect/>
          <a:stretch/>
        </p:blipFill>
        <p:spPr>
          <a:xfrm>
            <a:off x="825787" y="2466805"/>
            <a:ext cx="4828706" cy="2459906"/>
          </a:xfrm>
        </p:spPr>
      </p:pic>
      <p:sp>
        <p:nvSpPr>
          <p:cNvPr id="4" name="Content Placeholder 3"/>
          <p:cNvSpPr>
            <a:spLocks noGrp="1"/>
          </p:cNvSpPr>
          <p:nvPr>
            <p:ph sz="half" idx="2"/>
          </p:nvPr>
        </p:nvSpPr>
        <p:spPr/>
        <p:txBody>
          <a:bodyPr>
            <a:normAutofit/>
          </a:bodyPr>
          <a:lstStyle/>
          <a:p>
            <a:r>
              <a:rPr lang="en-US" dirty="0"/>
              <a:t>Experiment with slicing.</a:t>
            </a:r>
          </a:p>
          <a:p>
            <a:r>
              <a:rPr lang="en-US" dirty="0"/>
              <a:t>Try:</a:t>
            </a:r>
          </a:p>
          <a:p>
            <a:pPr marL="0" indent="0">
              <a:buNone/>
            </a:pPr>
            <a:r>
              <a:rPr lang="en-US" dirty="0"/>
              <a:t>	numbers = [10, 20, 30, 40, 50, 60, 			70, 80, 90, 100, 110, 120, 130, 			140, 150]</a:t>
            </a:r>
          </a:p>
          <a:p>
            <a:pPr marL="0" indent="0">
              <a:buNone/>
            </a:pPr>
            <a:r>
              <a:rPr lang="en-US" dirty="0"/>
              <a:t>	</a:t>
            </a:r>
            <a:r>
              <a:rPr lang="en-US" b="1" dirty="0"/>
              <a:t>numbers[2:8]</a:t>
            </a:r>
          </a:p>
          <a:p>
            <a:pPr marL="0" indent="0">
              <a:buNone/>
            </a:pPr>
            <a:r>
              <a:rPr lang="en-US" b="1" dirty="0"/>
              <a:t>	</a:t>
            </a:r>
            <a:r>
              <a:rPr lang="en-US" b="1" dirty="0">
                <a:solidFill>
                  <a:srgbClr val="FFFF00"/>
                </a:solidFill>
              </a:rPr>
              <a:t>numbers[0:len(numbers):2]</a:t>
            </a:r>
          </a:p>
          <a:p>
            <a:r>
              <a:rPr lang="en-US" dirty="0"/>
              <a:t>Negative indexes and slicing backwards are also possible. Try:</a:t>
            </a:r>
          </a:p>
          <a:p>
            <a:pPr marL="0" indent="0">
              <a:buNone/>
            </a:pPr>
            <a:r>
              <a:rPr lang="en-US" b="1" dirty="0"/>
              <a:t>	numbers[3:-2]</a:t>
            </a:r>
          </a:p>
          <a:p>
            <a:pPr marL="0" indent="0">
              <a:buNone/>
            </a:pPr>
            <a:r>
              <a:rPr lang="en-US" b="1" dirty="0"/>
              <a:t>	numbers[-1:2:-3]</a:t>
            </a:r>
            <a:endParaRPr lang="en-US" dirty="0"/>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32</a:t>
            </a:fld>
            <a:endParaRPr lang="en-US" dirty="0">
              <a:uFillTx/>
            </a:endParaRPr>
          </a:p>
        </p:txBody>
      </p:sp>
    </p:spTree>
    <p:extLst>
      <p:ext uri="{BB962C8B-B14F-4D97-AF65-F5344CB8AC3E}">
        <p14:creationId xmlns:p14="http://schemas.microsoft.com/office/powerpoint/2010/main" val="1340831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p>
        </p:txBody>
      </p:sp>
      <p:pic>
        <p:nvPicPr>
          <p:cNvPr id="6" name="Content Placeholder 5"/>
          <p:cNvPicPr>
            <a:picLocks noGrp="1" noChangeAspect="1"/>
          </p:cNvPicPr>
          <p:nvPr>
            <p:ph sz="half" idx="1"/>
          </p:nvPr>
        </p:nvPicPr>
        <p:blipFill>
          <a:blip r:embed="rId2"/>
          <a:srcRect/>
          <a:stretch/>
        </p:blipFill>
        <p:spPr>
          <a:xfrm>
            <a:off x="825787" y="2473045"/>
            <a:ext cx="4828706" cy="2447426"/>
          </a:xfrm>
        </p:spPr>
      </p:pic>
      <p:sp>
        <p:nvSpPr>
          <p:cNvPr id="4" name="Content Placeholder 3"/>
          <p:cNvSpPr>
            <a:spLocks noGrp="1"/>
          </p:cNvSpPr>
          <p:nvPr>
            <p:ph sz="half" idx="2"/>
          </p:nvPr>
        </p:nvSpPr>
        <p:spPr/>
        <p:txBody>
          <a:bodyPr>
            <a:normAutofit fontScale="92500" lnSpcReduction="20000"/>
          </a:bodyPr>
          <a:lstStyle/>
          <a:p>
            <a:r>
              <a:rPr lang="en-US" dirty="0"/>
              <a:t>Omitting parameters will result in Python using their default values.</a:t>
            </a:r>
          </a:p>
          <a:p>
            <a:r>
              <a:rPr lang="en-US" dirty="0"/>
              <a:t>The example:</a:t>
            </a:r>
          </a:p>
          <a:p>
            <a:pPr marL="0" indent="0">
              <a:buNone/>
            </a:pPr>
            <a:r>
              <a:rPr lang="en-US" b="1" dirty="0"/>
              <a:t>	</a:t>
            </a:r>
            <a:r>
              <a:rPr lang="en-US" b="1" dirty="0">
                <a:solidFill>
                  <a:srgbClr val="FFFF00"/>
                </a:solidFill>
              </a:rPr>
              <a:t>numbers[0:len(numbers):2]</a:t>
            </a:r>
          </a:p>
          <a:p>
            <a:r>
              <a:rPr lang="en-US" dirty="0"/>
              <a:t>could also be written as:</a:t>
            </a:r>
          </a:p>
          <a:p>
            <a:pPr marL="0" indent="0">
              <a:buNone/>
            </a:pPr>
            <a:r>
              <a:rPr lang="en-US" b="1" dirty="0"/>
              <a:t>	</a:t>
            </a:r>
            <a:r>
              <a:rPr lang="en-US" b="1" dirty="0">
                <a:solidFill>
                  <a:srgbClr val="FFFF00"/>
                </a:solidFill>
              </a:rPr>
              <a:t>numbers[::2]</a:t>
            </a:r>
            <a:endParaRPr lang="en-US" dirty="0">
              <a:solidFill>
                <a:srgbClr val="FFFF00"/>
              </a:solidFill>
            </a:endParaRPr>
          </a:p>
          <a:p>
            <a:r>
              <a:rPr lang="en-US" dirty="0"/>
              <a:t>With slice, you can easily create a reverse list. Try:</a:t>
            </a:r>
          </a:p>
          <a:p>
            <a:pPr marL="0" indent="0">
              <a:buNone/>
            </a:pPr>
            <a:r>
              <a:rPr lang="en-US" b="1" dirty="0"/>
              <a:t>	numbers[::-1]</a:t>
            </a:r>
          </a:p>
          <a:p>
            <a:r>
              <a:rPr lang="en-US" dirty="0"/>
              <a:t>Experiment giving start or end indexes only:</a:t>
            </a:r>
          </a:p>
          <a:p>
            <a:pPr marL="0" indent="0">
              <a:buNone/>
            </a:pPr>
            <a:r>
              <a:rPr lang="en-US" b="1" dirty="0"/>
              <a:t>	numbers[4:]</a:t>
            </a:r>
          </a:p>
          <a:p>
            <a:pPr marL="0" indent="0">
              <a:buNone/>
            </a:pPr>
            <a:r>
              <a:rPr lang="en-US" b="1" dirty="0"/>
              <a:t>	numbers[:8]</a:t>
            </a:r>
            <a:endParaRPr lang="en-US" dirty="0"/>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33</a:t>
            </a:fld>
            <a:endParaRPr lang="en-US" dirty="0">
              <a:uFillTx/>
            </a:endParaRPr>
          </a:p>
        </p:txBody>
      </p:sp>
    </p:spTree>
    <p:extLst>
      <p:ext uri="{BB962C8B-B14F-4D97-AF65-F5344CB8AC3E}">
        <p14:creationId xmlns:p14="http://schemas.microsoft.com/office/powerpoint/2010/main" val="423099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concatenation and repetition</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34</a:t>
            </a:fld>
            <a:endParaRPr lang="en-US" dirty="0">
              <a:uFillTx/>
            </a:endParaRPr>
          </a:p>
        </p:txBody>
      </p:sp>
    </p:spTree>
    <p:extLst>
      <p:ext uri="{BB962C8B-B14F-4D97-AF65-F5344CB8AC3E}">
        <p14:creationId xmlns:p14="http://schemas.microsoft.com/office/powerpoint/2010/main" val="1010084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concatenation (+)</a:t>
            </a:r>
          </a:p>
        </p:txBody>
      </p:sp>
      <p:pic>
        <p:nvPicPr>
          <p:cNvPr id="6" name="Content Placeholder 5"/>
          <p:cNvPicPr>
            <a:picLocks noGrp="1" noChangeAspect="1"/>
          </p:cNvPicPr>
          <p:nvPr>
            <p:ph sz="half" idx="1"/>
          </p:nvPr>
        </p:nvPicPr>
        <p:blipFill>
          <a:blip r:embed="rId2"/>
          <a:srcRect/>
          <a:stretch/>
        </p:blipFill>
        <p:spPr>
          <a:xfrm>
            <a:off x="952131" y="2650426"/>
            <a:ext cx="4396341" cy="2628855"/>
          </a:xfrm>
        </p:spPr>
      </p:pic>
      <p:sp>
        <p:nvSpPr>
          <p:cNvPr id="4" name="Content Placeholder 3"/>
          <p:cNvSpPr>
            <a:spLocks noGrp="1"/>
          </p:cNvSpPr>
          <p:nvPr>
            <p:ph sz="half" idx="2"/>
          </p:nvPr>
        </p:nvSpPr>
        <p:spPr/>
        <p:txBody>
          <a:bodyPr>
            <a:normAutofit/>
          </a:bodyPr>
          <a:lstStyle/>
          <a:p>
            <a:r>
              <a:rPr lang="en-US" dirty="0"/>
              <a:t>Operator </a:t>
            </a:r>
            <a:r>
              <a:rPr lang="en-US" b="1" dirty="0">
                <a:solidFill>
                  <a:schemeClr val="accent3"/>
                </a:solidFill>
              </a:rPr>
              <a:t>+</a:t>
            </a:r>
            <a:r>
              <a:rPr lang="en-US" dirty="0"/>
              <a:t> is an overloaded operator. Similar to strings, when </a:t>
            </a:r>
            <a:r>
              <a:rPr lang="en-US" b="1" dirty="0">
                <a:solidFill>
                  <a:schemeClr val="accent3"/>
                </a:solidFill>
              </a:rPr>
              <a:t>+</a:t>
            </a:r>
            <a:r>
              <a:rPr lang="en-US" dirty="0"/>
              <a:t> is used with lists, it concatenates (adds) them.</a:t>
            </a:r>
            <a:endParaRPr lang="en-US" b="1" dirty="0"/>
          </a:p>
          <a:p>
            <a:r>
              <a:rPr lang="en-US" dirty="0"/>
              <a:t>Try:</a:t>
            </a:r>
          </a:p>
          <a:p>
            <a:pPr marL="0" indent="0">
              <a:buNone/>
            </a:pPr>
            <a:r>
              <a:rPr lang="en-US" b="1" dirty="0"/>
              <a:t>	</a:t>
            </a:r>
            <a:r>
              <a:rPr lang="en-US" dirty="0"/>
              <a:t>A = [1, 2, 3, 4]</a:t>
            </a:r>
          </a:p>
          <a:p>
            <a:pPr marL="0" indent="0">
              <a:buNone/>
            </a:pPr>
            <a:r>
              <a:rPr lang="en-US" dirty="0"/>
              <a:t>	B = ['a', 'b', 'c', 'd’]</a:t>
            </a:r>
          </a:p>
          <a:p>
            <a:pPr marL="0" indent="0">
              <a:buNone/>
            </a:pPr>
            <a:r>
              <a:rPr lang="en-US" b="1" dirty="0"/>
              <a:t>	C = A + B</a:t>
            </a:r>
          </a:p>
          <a:p>
            <a:pPr marL="0" indent="0">
              <a:buNone/>
            </a:pPr>
            <a:r>
              <a:rPr lang="en-US" b="1" dirty="0"/>
              <a:t>	print(C)</a:t>
            </a:r>
          </a:p>
          <a:p>
            <a:pPr marL="0" indent="0">
              <a:buNone/>
            </a:pPr>
            <a:r>
              <a:rPr lang="en-US" b="1" dirty="0"/>
              <a:t>	print(A + A)</a:t>
            </a:r>
          </a:p>
          <a:p>
            <a:pPr marL="0" indent="0">
              <a:buNone/>
            </a:pPr>
            <a:r>
              <a:rPr lang="en-US" b="1" dirty="0"/>
              <a:t>	print(B + A + B)</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35</a:t>
            </a:fld>
            <a:endParaRPr lang="en-US" dirty="0">
              <a:uFillTx/>
            </a:endParaRPr>
          </a:p>
        </p:txBody>
      </p:sp>
    </p:spTree>
    <p:extLst>
      <p:ext uri="{BB962C8B-B14F-4D97-AF65-F5344CB8AC3E}">
        <p14:creationId xmlns:p14="http://schemas.microsoft.com/office/powerpoint/2010/main" val="1966652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repetition (*)</a:t>
            </a:r>
          </a:p>
        </p:txBody>
      </p:sp>
      <p:pic>
        <p:nvPicPr>
          <p:cNvPr id="6" name="Content Placeholder 5"/>
          <p:cNvPicPr>
            <a:picLocks noGrp="1" noChangeAspect="1"/>
          </p:cNvPicPr>
          <p:nvPr>
            <p:ph sz="half" idx="1"/>
          </p:nvPr>
        </p:nvPicPr>
        <p:blipFill>
          <a:blip r:embed="rId2"/>
          <a:srcRect/>
          <a:stretch/>
        </p:blipFill>
        <p:spPr>
          <a:xfrm>
            <a:off x="1240173" y="2650426"/>
            <a:ext cx="3820257" cy="2628855"/>
          </a:xfrm>
        </p:spPr>
      </p:pic>
      <p:sp>
        <p:nvSpPr>
          <p:cNvPr id="4" name="Content Placeholder 3"/>
          <p:cNvSpPr>
            <a:spLocks noGrp="1"/>
          </p:cNvSpPr>
          <p:nvPr>
            <p:ph sz="half" idx="2"/>
          </p:nvPr>
        </p:nvSpPr>
        <p:spPr/>
        <p:txBody>
          <a:bodyPr>
            <a:normAutofit/>
          </a:bodyPr>
          <a:lstStyle/>
          <a:p>
            <a:r>
              <a:rPr lang="en-US" dirty="0"/>
              <a:t>Python uses operator </a:t>
            </a:r>
            <a:r>
              <a:rPr lang="en-US" b="1" dirty="0">
                <a:solidFill>
                  <a:schemeClr val="accent3"/>
                </a:solidFill>
              </a:rPr>
              <a:t>*</a:t>
            </a:r>
            <a:r>
              <a:rPr lang="en-US" dirty="0"/>
              <a:t> for list repetition.</a:t>
            </a:r>
          </a:p>
          <a:p>
            <a:r>
              <a:rPr lang="en-US" dirty="0"/>
              <a:t>Try:</a:t>
            </a:r>
          </a:p>
          <a:p>
            <a:pPr marL="0" indent="0">
              <a:buNone/>
            </a:pPr>
            <a:r>
              <a:rPr lang="en-US" b="1" dirty="0"/>
              <a:t>	</a:t>
            </a:r>
            <a:r>
              <a:rPr lang="en-US" dirty="0"/>
              <a:t>A = [1, 2, 3, 4]</a:t>
            </a:r>
          </a:p>
          <a:p>
            <a:pPr marL="0" indent="0">
              <a:buNone/>
            </a:pPr>
            <a:r>
              <a:rPr lang="en-US" b="1" dirty="0"/>
              <a:t>	D = A + A + A</a:t>
            </a:r>
          </a:p>
          <a:p>
            <a:pPr marL="0" indent="0">
              <a:buNone/>
            </a:pPr>
            <a:r>
              <a:rPr lang="en-US" b="1" dirty="0"/>
              <a:t>	print(D)</a:t>
            </a:r>
            <a:endParaRPr lang="en-US" dirty="0"/>
          </a:p>
          <a:p>
            <a:r>
              <a:rPr lang="en-US" dirty="0"/>
              <a:t>As A + A + A = 3A, the same can be achieved like this:</a:t>
            </a:r>
          </a:p>
          <a:p>
            <a:pPr marL="0" indent="0">
              <a:buNone/>
            </a:pPr>
            <a:r>
              <a:rPr lang="en-US" b="1" dirty="0"/>
              <a:t>	E = 3 * A</a:t>
            </a:r>
          </a:p>
          <a:p>
            <a:pPr marL="0" indent="0">
              <a:buNone/>
            </a:pPr>
            <a:r>
              <a:rPr lang="en-US" b="1" dirty="0"/>
              <a:t>	print(E)</a:t>
            </a:r>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36</a:t>
            </a:fld>
            <a:endParaRPr lang="en-US" dirty="0">
              <a:uFillTx/>
            </a:endParaRPr>
          </a:p>
        </p:txBody>
      </p:sp>
    </p:spTree>
    <p:extLst>
      <p:ext uri="{BB962C8B-B14F-4D97-AF65-F5344CB8AC3E}">
        <p14:creationId xmlns:p14="http://schemas.microsoft.com/office/powerpoint/2010/main" val="3119707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Handy list methods</a:t>
            </a:r>
          </a:p>
        </p:txBody>
      </p:sp>
      <p:sp>
        <p:nvSpPr>
          <p:cNvPr id="3" name="Text Placeholder 2"/>
          <p:cNvSpPr>
            <a:spLocks noGrp="1"/>
          </p:cNvSpPr>
          <p:nvPr>
            <p:ph type="body" idx="1"/>
          </p:nvPr>
        </p:nvSpPr>
        <p:spPr/>
        <p:txBody>
          <a:bodyPr/>
          <a:lstStyle/>
          <a:p>
            <a:r>
              <a:rPr lang="en-US" dirty="0"/>
              <a:t>Reverse and sort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37</a:t>
            </a:fld>
            <a:endParaRPr lang="en-US" dirty="0">
              <a:uFillTx/>
            </a:endParaRPr>
          </a:p>
        </p:txBody>
      </p:sp>
    </p:spTree>
    <p:extLst>
      <p:ext uri="{BB962C8B-B14F-4D97-AF65-F5344CB8AC3E}">
        <p14:creationId xmlns:p14="http://schemas.microsoft.com/office/powerpoint/2010/main" val="155914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Handy list methods</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Another way to reverse the order of elements in a list is to call its </a:t>
            </a:r>
            <a:r>
              <a:rPr lang="en-US" b="1" dirty="0">
                <a:solidFill>
                  <a:schemeClr val="accent3"/>
                </a:solidFill>
              </a:rPr>
              <a:t>.reverse()</a:t>
            </a:r>
            <a:r>
              <a:rPr lang="en-US" dirty="0"/>
              <a:t> method.</a:t>
            </a:r>
          </a:p>
          <a:p>
            <a:r>
              <a:rPr lang="en-US" dirty="0"/>
              <a:t>Sorting elements can be done using </a:t>
            </a:r>
            <a:r>
              <a:rPr lang="en-US" b="1" dirty="0">
                <a:solidFill>
                  <a:schemeClr val="accent3"/>
                </a:solidFill>
              </a:rPr>
              <a:t>.sort() </a:t>
            </a:r>
            <a:r>
              <a:rPr lang="en-US" dirty="0"/>
              <a:t>method.</a:t>
            </a:r>
          </a:p>
          <a:p>
            <a:r>
              <a:rPr lang="en-US" dirty="0"/>
              <a:t>Note: if a list contains characters, </a:t>
            </a:r>
            <a:r>
              <a:rPr lang="en-US" b="1" dirty="0">
                <a:solidFill>
                  <a:schemeClr val="accent3"/>
                </a:solidFill>
              </a:rPr>
              <a:t>.sort()</a:t>
            </a:r>
            <a:r>
              <a:rPr lang="en-US" dirty="0"/>
              <a:t> will use their character encoding values to determine their placings.</a:t>
            </a:r>
          </a:p>
          <a:p>
            <a:r>
              <a:rPr lang="en-US" dirty="0"/>
              <a:t>Method </a:t>
            </a:r>
            <a:r>
              <a:rPr lang="en-US" b="1" dirty="0">
                <a:solidFill>
                  <a:schemeClr val="accent3"/>
                </a:solidFill>
              </a:rPr>
              <a:t>.count()</a:t>
            </a:r>
            <a:r>
              <a:rPr lang="en-US" dirty="0"/>
              <a:t> will return the number of occurrences of the given element.</a:t>
            </a:r>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38</a:t>
            </a:fld>
            <a:endParaRPr lang="en-US" dirty="0">
              <a:uFillTx/>
            </a:endParaRPr>
          </a:p>
        </p:txBody>
      </p:sp>
    </p:spTree>
    <p:extLst>
      <p:ext uri="{BB962C8B-B14F-4D97-AF65-F5344CB8AC3E}">
        <p14:creationId xmlns:p14="http://schemas.microsoft.com/office/powerpoint/2010/main" val="378680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F36D-0310-4B49-B6BC-A630DC948B3A}"/>
              </a:ext>
            </a:extLst>
          </p:cNvPr>
          <p:cNvSpPr>
            <a:spLocks noGrp="1"/>
          </p:cNvSpPr>
          <p:nvPr>
            <p:ph type="title"/>
          </p:nvPr>
        </p:nvSpPr>
        <p:spPr/>
        <p:txBody>
          <a:bodyPr/>
          <a:lstStyle/>
          <a:p>
            <a:r>
              <a:rPr lang="en-NL" dirty="0"/>
              <a:t>Handy list methods (examples)</a:t>
            </a:r>
          </a:p>
        </p:txBody>
      </p:sp>
      <p:sp>
        <p:nvSpPr>
          <p:cNvPr id="3" name="Text Placeholder 2">
            <a:extLst>
              <a:ext uri="{FF2B5EF4-FFF2-40B4-BE49-F238E27FC236}">
                <a16:creationId xmlns:a16="http://schemas.microsoft.com/office/drawing/2014/main" id="{D6E9E19C-5E37-014F-BF74-03F9BD525837}"/>
              </a:ext>
            </a:extLst>
          </p:cNvPr>
          <p:cNvSpPr>
            <a:spLocks noGrp="1"/>
          </p:cNvSpPr>
          <p:nvPr>
            <p:ph type="body" idx="1"/>
          </p:nvPr>
        </p:nvSpPr>
        <p:spPr/>
        <p:txBody>
          <a:bodyPr/>
          <a:lstStyle/>
          <a:p>
            <a:pPr algn="ctr"/>
            <a:r>
              <a:rPr lang="en-NL" dirty="0"/>
              <a:t>.reverse()</a:t>
            </a:r>
          </a:p>
        </p:txBody>
      </p:sp>
      <p:pic>
        <p:nvPicPr>
          <p:cNvPr id="9" name="Content Placeholder 8" descr="Graphical user interface, text&#10;&#10;Description automatically generated">
            <a:extLst>
              <a:ext uri="{FF2B5EF4-FFF2-40B4-BE49-F238E27FC236}">
                <a16:creationId xmlns:a16="http://schemas.microsoft.com/office/drawing/2014/main" id="{140E9BA8-6908-4344-BA3E-FDEFF30848F2}"/>
              </a:ext>
            </a:extLst>
          </p:cNvPr>
          <p:cNvPicPr>
            <a:picLocks noGrp="1" noChangeAspect="1"/>
          </p:cNvPicPr>
          <p:nvPr>
            <p:ph sz="half" idx="2"/>
          </p:nvPr>
        </p:nvPicPr>
        <p:blipFill>
          <a:blip r:embed="rId2"/>
          <a:stretch>
            <a:fillRect/>
          </a:stretch>
        </p:blipFill>
        <p:spPr>
          <a:xfrm>
            <a:off x="1103133" y="2533014"/>
            <a:ext cx="4395787" cy="2120434"/>
          </a:xfrm>
        </p:spPr>
      </p:pic>
      <p:sp>
        <p:nvSpPr>
          <p:cNvPr id="5" name="Text Placeholder 4">
            <a:extLst>
              <a:ext uri="{FF2B5EF4-FFF2-40B4-BE49-F238E27FC236}">
                <a16:creationId xmlns:a16="http://schemas.microsoft.com/office/drawing/2014/main" id="{04CF4310-DC0E-954C-B44D-CCCD403C0C92}"/>
              </a:ext>
            </a:extLst>
          </p:cNvPr>
          <p:cNvSpPr>
            <a:spLocks noGrp="1"/>
          </p:cNvSpPr>
          <p:nvPr>
            <p:ph type="body" sz="quarter" idx="3"/>
          </p:nvPr>
        </p:nvSpPr>
        <p:spPr/>
        <p:txBody>
          <a:bodyPr/>
          <a:lstStyle/>
          <a:p>
            <a:pPr algn="ctr"/>
            <a:r>
              <a:rPr lang="en-NL" dirty="0"/>
              <a:t>.sort()</a:t>
            </a:r>
          </a:p>
        </p:txBody>
      </p:sp>
      <p:pic>
        <p:nvPicPr>
          <p:cNvPr id="11" name="Content Placeholder 10" descr="Graphical user interface, text&#10;&#10;Description automatically generated">
            <a:extLst>
              <a:ext uri="{FF2B5EF4-FFF2-40B4-BE49-F238E27FC236}">
                <a16:creationId xmlns:a16="http://schemas.microsoft.com/office/drawing/2014/main" id="{3E441E20-D2E3-9840-A277-5D8768BF93A4}"/>
              </a:ext>
            </a:extLst>
          </p:cNvPr>
          <p:cNvPicPr>
            <a:picLocks noGrp="1" noChangeAspect="1"/>
          </p:cNvPicPr>
          <p:nvPr>
            <p:ph sz="quarter" idx="4"/>
          </p:nvPr>
        </p:nvPicPr>
        <p:blipFill>
          <a:blip r:embed="rId3"/>
          <a:stretch>
            <a:fillRect/>
          </a:stretch>
        </p:blipFill>
        <p:spPr>
          <a:xfrm>
            <a:off x="5654495" y="2537855"/>
            <a:ext cx="4395788" cy="2110752"/>
          </a:xfrm>
        </p:spPr>
      </p:pic>
      <p:sp>
        <p:nvSpPr>
          <p:cNvPr id="7" name="Slide Number Placeholder 6">
            <a:extLst>
              <a:ext uri="{FF2B5EF4-FFF2-40B4-BE49-F238E27FC236}">
                <a16:creationId xmlns:a16="http://schemas.microsoft.com/office/drawing/2014/main" id="{D6555166-E58F-AC49-A0ED-AF3DFEB98AB5}"/>
              </a:ext>
            </a:extLst>
          </p:cNvPr>
          <p:cNvSpPr>
            <a:spLocks noGrp="1"/>
          </p:cNvSpPr>
          <p:nvPr>
            <p:ph type="sldNum" sz="quarter" idx="12"/>
          </p:nvPr>
        </p:nvSpPr>
        <p:spPr/>
        <p:txBody>
          <a:bodyPr/>
          <a:lstStyle/>
          <a:p>
            <a:fld id="{D57F1E4F-1CFF-5643-939E-02111984F565}" type="slidenum">
              <a:rPr lang="en-US" smtClean="0">
                <a:uFillTx/>
              </a:rPr>
              <a:t>39</a:t>
            </a:fld>
            <a:endParaRPr lang="en-US" dirty="0">
              <a:uFillTx/>
            </a:endParaRPr>
          </a:p>
        </p:txBody>
      </p:sp>
    </p:spTree>
    <p:extLst>
      <p:ext uri="{BB962C8B-B14F-4D97-AF65-F5344CB8AC3E}">
        <p14:creationId xmlns:p14="http://schemas.microsoft.com/office/powerpoint/2010/main" val="134490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p:txBody>
          <a:bodyPr>
            <a:normAutofit/>
          </a:bodyPr>
          <a:lstStyle/>
          <a:p>
            <a:r>
              <a:rPr lang="en-US" b="1" dirty="0">
                <a:solidFill>
                  <a:srgbClr val="FFC000"/>
                </a:solidFill>
              </a:rPr>
              <a:t>List</a:t>
            </a:r>
            <a:r>
              <a:rPr lang="en-US" dirty="0"/>
              <a:t> is a </a:t>
            </a:r>
            <a:r>
              <a:rPr lang="en-US" b="1" dirty="0"/>
              <a:t>data structure</a:t>
            </a:r>
            <a:r>
              <a:rPr lang="en-US" dirty="0"/>
              <a:t> in Python.</a:t>
            </a:r>
          </a:p>
          <a:p>
            <a:r>
              <a:rPr lang="en-US" b="1" dirty="0">
                <a:solidFill>
                  <a:schemeClr val="accent3"/>
                </a:solidFill>
              </a:rPr>
              <a:t>List</a:t>
            </a:r>
            <a:r>
              <a:rPr lang="en-US" dirty="0"/>
              <a:t> is a </a:t>
            </a:r>
            <a:r>
              <a:rPr lang="en-US" b="1" u="sng" dirty="0">
                <a:solidFill>
                  <a:srgbClr val="00B0F0"/>
                </a:solidFill>
              </a:rPr>
              <a:t>mutable</a:t>
            </a:r>
            <a:r>
              <a:rPr lang="en-US" dirty="0"/>
              <a:t>, </a:t>
            </a:r>
            <a:r>
              <a:rPr lang="en-US" b="1" u="sng" dirty="0">
                <a:solidFill>
                  <a:srgbClr val="FF0000"/>
                </a:solidFill>
              </a:rPr>
              <a:t>ordered</a:t>
            </a:r>
            <a:r>
              <a:rPr lang="en-US" dirty="0"/>
              <a:t> </a:t>
            </a:r>
            <a:r>
              <a:rPr lang="en-US" b="1" u="sng" dirty="0">
                <a:solidFill>
                  <a:srgbClr val="FFFF00"/>
                </a:solidFill>
              </a:rPr>
              <a:t>sequence</a:t>
            </a:r>
            <a:r>
              <a:rPr lang="en-US" dirty="0"/>
              <a:t> of items.</a:t>
            </a:r>
          </a:p>
          <a:p>
            <a:endParaRPr lang="en-US" dirty="0"/>
          </a:p>
          <a:p>
            <a:r>
              <a:rPr lang="en-US" dirty="0"/>
              <a:t>Each value contained inside a </a:t>
            </a:r>
            <a:r>
              <a:rPr lang="en-US" b="1" dirty="0">
                <a:solidFill>
                  <a:srgbClr val="FFC000"/>
                </a:solidFill>
              </a:rPr>
              <a:t>list</a:t>
            </a:r>
            <a:r>
              <a:rPr lang="en-US" dirty="0"/>
              <a:t> is called an </a:t>
            </a:r>
            <a:r>
              <a:rPr lang="en-US" b="1" dirty="0"/>
              <a:t>item</a:t>
            </a:r>
            <a:r>
              <a:rPr lang="en-US" dirty="0"/>
              <a:t> or a </a:t>
            </a:r>
            <a:r>
              <a:rPr lang="en-US" b="1" dirty="0"/>
              <a:t>member</a:t>
            </a:r>
            <a:r>
              <a:rPr lang="en-US" dirty="0"/>
              <a:t>.</a:t>
            </a:r>
          </a:p>
          <a:p>
            <a:r>
              <a:rPr lang="en-US" b="1" dirty="0"/>
              <a:t>Items</a:t>
            </a:r>
            <a:r>
              <a:rPr lang="en-US" dirty="0"/>
              <a:t> can by any data type, such as integers, floats, characters, strings, sets, other lists and many more.</a:t>
            </a:r>
          </a:p>
          <a:p>
            <a:endParaRPr lang="en-US" dirty="0"/>
          </a:p>
          <a:p>
            <a:r>
              <a:rPr lang="en-US" dirty="0"/>
              <a:t>Typically, lists are defined by listing values, separated by commas (</a:t>
            </a:r>
            <a:r>
              <a:rPr lang="en-US" b="1" dirty="0">
                <a:solidFill>
                  <a:srgbClr val="FF0000"/>
                </a:solidFill>
              </a:rPr>
              <a:t>,</a:t>
            </a:r>
            <a:r>
              <a:rPr lang="en-US" dirty="0"/>
              <a:t>) between square brackets </a:t>
            </a:r>
            <a:r>
              <a:rPr lang="en-US" b="1" dirty="0">
                <a:solidFill>
                  <a:srgbClr val="FF0000"/>
                </a:solidFill>
              </a:rPr>
              <a:t>[ ]</a:t>
            </a:r>
            <a:r>
              <a:rPr lang="en-US" dirty="0"/>
              <a:t>.</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a:t>
            </a:fld>
            <a:endParaRPr lang="en-US" dirty="0">
              <a:uFillTx/>
            </a:endParaRPr>
          </a:p>
        </p:txBody>
      </p:sp>
    </p:spTree>
    <p:extLst>
      <p:ext uri="{BB962C8B-B14F-4D97-AF65-F5344CB8AC3E}">
        <p14:creationId xmlns:p14="http://schemas.microsoft.com/office/powerpoint/2010/main" val="1331187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Handy list methods - .count()</a:t>
            </a:r>
          </a:p>
        </p:txBody>
      </p:sp>
      <p:pic>
        <p:nvPicPr>
          <p:cNvPr id="6" name="Content Placeholder 5"/>
          <p:cNvPicPr>
            <a:picLocks noGrp="1" noChangeAspect="1"/>
          </p:cNvPicPr>
          <p:nvPr>
            <p:ph sz="half" idx="1"/>
          </p:nvPr>
        </p:nvPicPr>
        <p:blipFill>
          <a:blip r:embed="rId2"/>
          <a:srcRect/>
          <a:stretch/>
        </p:blipFill>
        <p:spPr>
          <a:xfrm>
            <a:off x="825787" y="2682413"/>
            <a:ext cx="4828706" cy="2028690"/>
          </a:xfrm>
        </p:spPr>
      </p:pic>
      <p:sp>
        <p:nvSpPr>
          <p:cNvPr id="4" name="Content Placeholder 3"/>
          <p:cNvSpPr>
            <a:spLocks noGrp="1"/>
          </p:cNvSpPr>
          <p:nvPr>
            <p:ph sz="half" idx="2"/>
          </p:nvPr>
        </p:nvSpPr>
        <p:spPr/>
        <p:txBody>
          <a:bodyPr>
            <a:normAutofit/>
          </a:bodyPr>
          <a:lstStyle/>
          <a:p>
            <a:r>
              <a:rPr lang="en-US" dirty="0"/>
              <a:t>Use </a:t>
            </a:r>
            <a:r>
              <a:rPr lang="en-US" b="1" dirty="0">
                <a:solidFill>
                  <a:schemeClr val="accent3"/>
                </a:solidFill>
              </a:rPr>
              <a:t>.count() </a:t>
            </a:r>
            <a:r>
              <a:rPr lang="en-US" dirty="0"/>
              <a:t>to get the number of occurrences of the desired item.</a:t>
            </a:r>
          </a:p>
          <a:p>
            <a:r>
              <a:rPr lang="en-US" dirty="0"/>
              <a:t>Try:</a:t>
            </a:r>
          </a:p>
          <a:p>
            <a:pPr marL="0" indent="0">
              <a:buNone/>
            </a:pPr>
            <a:r>
              <a:rPr lang="en-US" dirty="0"/>
              <a:t>	B = ['b', 'c', 'a', 'hello', 'x', 'c', 'z’, 			'world', 'c’]</a:t>
            </a:r>
          </a:p>
          <a:p>
            <a:pPr marL="0" indent="0">
              <a:buNone/>
            </a:pPr>
            <a:r>
              <a:rPr lang="en-US" dirty="0"/>
              <a:t>	</a:t>
            </a:r>
            <a:r>
              <a:rPr lang="en-US" b="1" dirty="0" err="1"/>
              <a:t>B.count</a:t>
            </a:r>
            <a:r>
              <a:rPr lang="en-US" b="1" dirty="0"/>
              <a:t>('c')</a:t>
            </a:r>
          </a:p>
          <a:p>
            <a:pPr marL="0" indent="0">
              <a:buNone/>
            </a:pPr>
            <a:r>
              <a:rPr lang="en-US" b="1" dirty="0"/>
              <a:t>	</a:t>
            </a:r>
            <a:r>
              <a:rPr lang="en-US" b="1" dirty="0" err="1"/>
              <a:t>B.count</a:t>
            </a:r>
            <a:r>
              <a:rPr lang="en-US" b="1" dirty="0"/>
              <a:t>(‘a’)</a:t>
            </a:r>
          </a:p>
          <a:p>
            <a:pPr marL="0" indent="0">
              <a:buNone/>
            </a:pPr>
            <a:r>
              <a:rPr lang="en-US" b="1" dirty="0"/>
              <a:t>	</a:t>
            </a:r>
            <a:r>
              <a:rPr lang="en-US" b="1" dirty="0" err="1"/>
              <a:t>B.count</a:t>
            </a:r>
            <a:r>
              <a:rPr lang="en-US" b="1" dirty="0"/>
              <a:t>(‘g')</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40</a:t>
            </a:fld>
            <a:endParaRPr lang="en-US" dirty="0">
              <a:uFillTx/>
            </a:endParaRPr>
          </a:p>
        </p:txBody>
      </p:sp>
    </p:spTree>
    <p:extLst>
      <p:ext uri="{BB962C8B-B14F-4D97-AF65-F5344CB8AC3E}">
        <p14:creationId xmlns:p14="http://schemas.microsoft.com/office/powerpoint/2010/main" val="720709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for list comprehension and list copy</a:t>
            </a:r>
          </a:p>
        </p:txBody>
      </p:sp>
      <p:sp>
        <p:nvSpPr>
          <p:cNvPr id="4" name="Content Placeholder 3"/>
          <p:cNvSpPr>
            <a:spLocks noGrp="1"/>
          </p:cNvSpPr>
          <p:nvPr>
            <p:ph sz="half" idx="2"/>
          </p:nvPr>
        </p:nvSpPr>
        <p:spPr>
          <a:xfrm>
            <a:off x="5654493" y="2056092"/>
            <a:ext cx="5013507" cy="4200245"/>
          </a:xfrm>
        </p:spPr>
        <p:txBody>
          <a:bodyPr>
            <a:normAutofit/>
          </a:bodyPr>
          <a:lstStyle/>
          <a:p>
            <a:r>
              <a:rPr lang="en-US" dirty="0"/>
              <a:t>Every example used in the remaining slides is also implemented in the file </a:t>
            </a:r>
            <a:r>
              <a:rPr lang="en-US" b="1" dirty="0">
                <a:solidFill>
                  <a:srgbClr val="FFFF00"/>
                </a:solidFill>
              </a:rPr>
              <a:t>week62-B.py</a:t>
            </a:r>
            <a:r>
              <a:rPr lang="en-US" dirty="0"/>
              <a: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41</a:t>
            </a:fld>
            <a:endParaRPr lang="en-US" dirty="0">
              <a:uFillTx/>
            </a:endParaRPr>
          </a:p>
        </p:txBody>
      </p:sp>
      <p:pic>
        <p:nvPicPr>
          <p:cNvPr id="9" name="Content Placeholder 8">
            <a:extLst>
              <a:ext uri="{FF2B5EF4-FFF2-40B4-BE49-F238E27FC236}">
                <a16:creationId xmlns:a16="http://schemas.microsoft.com/office/drawing/2014/main" id="{424F99A2-54C8-3044-A176-63F4FAE40D0D}"/>
              </a:ext>
            </a:extLst>
          </p:cNvPr>
          <p:cNvPicPr>
            <a:picLocks noGrp="1" noChangeAspect="1"/>
          </p:cNvPicPr>
          <p:nvPr>
            <p:ph sz="half" idx="1"/>
          </p:nvPr>
        </p:nvPicPr>
        <p:blipFill>
          <a:blip r:embed="rId3"/>
          <a:srcRect/>
          <a:stretch/>
        </p:blipFill>
        <p:spPr>
          <a:xfrm>
            <a:off x="602468" y="2605389"/>
            <a:ext cx="4444016" cy="2617421"/>
          </a:xfrm>
        </p:spPr>
      </p:pic>
    </p:spTree>
    <p:extLst>
      <p:ext uri="{BB962C8B-B14F-4D97-AF65-F5344CB8AC3E}">
        <p14:creationId xmlns:p14="http://schemas.microsoft.com/office/powerpoint/2010/main" val="3716644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 (optional)</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42</a:t>
            </a:fld>
            <a:endParaRPr lang="en-US" dirty="0">
              <a:uFillTx/>
            </a:endParaRPr>
          </a:p>
        </p:txBody>
      </p:sp>
    </p:spTree>
    <p:extLst>
      <p:ext uri="{BB962C8B-B14F-4D97-AF65-F5344CB8AC3E}">
        <p14:creationId xmlns:p14="http://schemas.microsoft.com/office/powerpoint/2010/main" val="2313714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List comprehension (optional)</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b="1" dirty="0">
                <a:solidFill>
                  <a:schemeClr val="accent3"/>
                </a:solidFill>
              </a:rPr>
              <a:t>List comprehension </a:t>
            </a:r>
            <a:r>
              <a:rPr lang="en-US" dirty="0"/>
              <a:t>in Python provides a concise way to create lists.</a:t>
            </a:r>
          </a:p>
          <a:p>
            <a:r>
              <a:rPr lang="en-US" dirty="0"/>
              <a:t>It consists of square brackets </a:t>
            </a:r>
            <a:r>
              <a:rPr lang="en-US" b="1" dirty="0">
                <a:solidFill>
                  <a:srgbClr val="FFFF00"/>
                </a:solidFill>
              </a:rPr>
              <a:t>[ ]</a:t>
            </a:r>
            <a:r>
              <a:rPr lang="en-US" dirty="0"/>
              <a:t> and inside:</a:t>
            </a:r>
          </a:p>
          <a:p>
            <a:pPr marL="800100" lvl="1" indent="-342900">
              <a:buFont typeface="+mj-lt"/>
              <a:buAutoNum type="arabicPeriod"/>
            </a:pPr>
            <a:r>
              <a:rPr lang="en-US" dirty="0">
                <a:solidFill>
                  <a:srgbClr val="FFFF00"/>
                </a:solidFill>
              </a:rPr>
              <a:t>expression,</a:t>
            </a:r>
          </a:p>
          <a:p>
            <a:pPr marL="800100" lvl="1" indent="-342900">
              <a:buFont typeface="+mj-lt"/>
              <a:buAutoNum type="arabicPeriod"/>
            </a:pPr>
            <a:r>
              <a:rPr lang="en-US" dirty="0">
                <a:solidFill>
                  <a:srgbClr val="FFFF00"/>
                </a:solidFill>
              </a:rPr>
              <a:t>for clause,</a:t>
            </a:r>
          </a:p>
          <a:p>
            <a:pPr marL="800100" lvl="1" indent="-342900">
              <a:buFont typeface="+mj-lt"/>
              <a:buAutoNum type="arabicPeriod"/>
            </a:pPr>
            <a:r>
              <a:rPr lang="en-US" dirty="0"/>
              <a:t>(optional) </a:t>
            </a:r>
            <a:r>
              <a:rPr lang="en-US" dirty="0">
                <a:solidFill>
                  <a:srgbClr val="00B0F0"/>
                </a:solidFill>
              </a:rPr>
              <a:t>additional for clauses(s),</a:t>
            </a:r>
          </a:p>
          <a:p>
            <a:pPr marL="800100" lvl="1" indent="-342900">
              <a:buFont typeface="+mj-lt"/>
              <a:buAutoNum type="arabicPeriod"/>
            </a:pPr>
            <a:r>
              <a:rPr lang="en-US" dirty="0"/>
              <a:t>(optional) </a:t>
            </a:r>
            <a:r>
              <a:rPr lang="en-US" dirty="0">
                <a:solidFill>
                  <a:srgbClr val="00B0F0"/>
                </a:solidFill>
              </a:rPr>
              <a:t>if clause(s).</a:t>
            </a:r>
          </a:p>
          <a:p>
            <a:endParaRPr lang="en-US" dirty="0"/>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43</a:t>
            </a:fld>
            <a:endParaRPr lang="en-US" dirty="0">
              <a:uFillTx/>
            </a:endParaRPr>
          </a:p>
        </p:txBody>
      </p:sp>
    </p:spTree>
    <p:extLst>
      <p:ext uri="{BB962C8B-B14F-4D97-AF65-F5344CB8AC3E}">
        <p14:creationId xmlns:p14="http://schemas.microsoft.com/office/powerpoint/2010/main" val="2822877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CBC0D6-B8E7-3847-8C2C-502026110C58}"/>
              </a:ext>
            </a:extLst>
          </p:cNvPr>
          <p:cNvPicPr>
            <a:picLocks noChangeAspect="1"/>
          </p:cNvPicPr>
          <p:nvPr/>
        </p:nvPicPr>
        <p:blipFill>
          <a:blip r:embed="rId2"/>
          <a:stretch>
            <a:fillRect/>
          </a:stretch>
        </p:blipFill>
        <p:spPr>
          <a:xfrm>
            <a:off x="1538709" y="1568626"/>
            <a:ext cx="6597531" cy="4212817"/>
          </a:xfrm>
          <a:prstGeom prst="rect">
            <a:avLst/>
          </a:prstGeom>
        </p:spPr>
      </p:pic>
      <p:sp>
        <p:nvSpPr>
          <p:cNvPr id="2" name="Title 1">
            <a:extLst>
              <a:ext uri="{FF2B5EF4-FFF2-40B4-BE49-F238E27FC236}">
                <a16:creationId xmlns:a16="http://schemas.microsoft.com/office/drawing/2014/main" id="{924EC1FC-AB6E-B348-BADC-767CDF246786}"/>
              </a:ext>
            </a:extLst>
          </p:cNvPr>
          <p:cNvSpPr>
            <a:spLocks noGrp="1"/>
          </p:cNvSpPr>
          <p:nvPr>
            <p:ph type="title"/>
          </p:nvPr>
        </p:nvSpPr>
        <p:spPr/>
        <p:txBody>
          <a:bodyPr/>
          <a:lstStyle/>
          <a:p>
            <a:r>
              <a:rPr lang="en-NL" dirty="0"/>
              <a:t>List comprehension (optional)</a:t>
            </a:r>
          </a:p>
        </p:txBody>
      </p:sp>
      <p:sp>
        <p:nvSpPr>
          <p:cNvPr id="3" name="Slide Number Placeholder 2">
            <a:extLst>
              <a:ext uri="{FF2B5EF4-FFF2-40B4-BE49-F238E27FC236}">
                <a16:creationId xmlns:a16="http://schemas.microsoft.com/office/drawing/2014/main" id="{FCE48F84-0074-734A-BF7D-F66C95347BA5}"/>
              </a:ext>
            </a:extLst>
          </p:cNvPr>
          <p:cNvSpPr>
            <a:spLocks noGrp="1"/>
          </p:cNvSpPr>
          <p:nvPr>
            <p:ph type="sldNum" sz="quarter" idx="12"/>
          </p:nvPr>
        </p:nvSpPr>
        <p:spPr/>
        <p:txBody>
          <a:bodyPr/>
          <a:lstStyle/>
          <a:p>
            <a:fld id="{D57F1E4F-1CFF-5643-939E-02111984F565}" type="slidenum">
              <a:rPr lang="en-US" smtClean="0">
                <a:uFillTx/>
              </a:rPr>
              <a:t>44</a:t>
            </a:fld>
            <a:endParaRPr lang="en-US" dirty="0">
              <a:uFillTx/>
            </a:endParaRPr>
          </a:p>
        </p:txBody>
      </p:sp>
      <p:sp>
        <p:nvSpPr>
          <p:cNvPr id="7" name="Rectangle 6">
            <a:extLst>
              <a:ext uri="{FF2B5EF4-FFF2-40B4-BE49-F238E27FC236}">
                <a16:creationId xmlns:a16="http://schemas.microsoft.com/office/drawing/2014/main" id="{79D795F2-1BA1-BD45-90AF-9367FF44385A}"/>
              </a:ext>
            </a:extLst>
          </p:cNvPr>
          <p:cNvSpPr/>
          <p:nvPr/>
        </p:nvSpPr>
        <p:spPr>
          <a:xfrm>
            <a:off x="1863378" y="2481327"/>
            <a:ext cx="1740339" cy="151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DB6F582-AE45-524A-A54B-1C60E4A09B14}"/>
              </a:ext>
            </a:extLst>
          </p:cNvPr>
          <p:cNvSpPr/>
          <p:nvPr/>
        </p:nvSpPr>
        <p:spPr>
          <a:xfrm>
            <a:off x="2610281" y="4191642"/>
            <a:ext cx="1607487" cy="1510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7E6E0AD-8CBC-B047-B04F-DCAA07A02743}"/>
              </a:ext>
            </a:extLst>
          </p:cNvPr>
          <p:cNvSpPr/>
          <p:nvPr/>
        </p:nvSpPr>
        <p:spPr>
          <a:xfrm>
            <a:off x="2175576" y="2639477"/>
            <a:ext cx="1115942" cy="13946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A40018-D3DD-494A-9F36-80A85282614F}"/>
              </a:ext>
            </a:extLst>
          </p:cNvPr>
          <p:cNvSpPr/>
          <p:nvPr/>
        </p:nvSpPr>
        <p:spPr>
          <a:xfrm>
            <a:off x="2324776" y="4191643"/>
            <a:ext cx="252416" cy="15108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1BF2E14-A8A3-F241-A664-072ECDC6C799}"/>
              </a:ext>
            </a:extLst>
          </p:cNvPr>
          <p:cNvSpPr/>
          <p:nvPr/>
        </p:nvSpPr>
        <p:spPr>
          <a:xfrm>
            <a:off x="1806640" y="2329913"/>
            <a:ext cx="1853814" cy="473345"/>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D80C01BA-A04C-7E45-A84A-EF00F54E668B}"/>
              </a:ext>
            </a:extLst>
          </p:cNvPr>
          <p:cNvSpPr/>
          <p:nvPr/>
        </p:nvSpPr>
        <p:spPr>
          <a:xfrm>
            <a:off x="1874236" y="4160167"/>
            <a:ext cx="2462435" cy="21403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23;p34">
            <a:extLst>
              <a:ext uri="{FF2B5EF4-FFF2-40B4-BE49-F238E27FC236}">
                <a16:creationId xmlns:a16="http://schemas.microsoft.com/office/drawing/2014/main" id="{1B83E21D-9417-AB41-B6AA-4F537FDA690E}"/>
              </a:ext>
            </a:extLst>
          </p:cNvPr>
          <p:cNvSpPr/>
          <p:nvPr/>
        </p:nvSpPr>
        <p:spPr>
          <a:xfrm>
            <a:off x="1237532" y="1501843"/>
            <a:ext cx="7144468" cy="502364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Tree>
    <p:extLst>
      <p:ext uri="{BB962C8B-B14F-4D97-AF65-F5344CB8AC3E}">
        <p14:creationId xmlns:p14="http://schemas.microsoft.com/office/powerpoint/2010/main" val="165806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heel(1)">
                                      <p:cBhvr>
                                        <p:cTn id="15" dur="2000"/>
                                        <p:tgtEl>
                                          <p:spTgt spid="10"/>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2000"/>
                                        <p:tgtEl>
                                          <p:spTgt spid="11"/>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heel(1)">
                                      <p:cBhvr>
                                        <p:cTn id="2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List comprehension (optional)</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b="1" dirty="0">
                <a:solidFill>
                  <a:schemeClr val="accent3"/>
                </a:solidFill>
              </a:rPr>
              <a:t>List comprehension </a:t>
            </a:r>
            <a:r>
              <a:rPr lang="en-US" dirty="0"/>
              <a:t>must have one expression and one for loop. Optionally, additional loops and conditions can be added.</a:t>
            </a:r>
          </a:p>
          <a:p>
            <a:r>
              <a:rPr lang="en-US" b="1" dirty="0"/>
              <a:t>PROBLEM STATEMENT:</a:t>
            </a:r>
            <a:r>
              <a:rPr lang="en-US" dirty="0"/>
              <a:t> Assume we want to create a list of square values of the first ten even positive integers.</a:t>
            </a:r>
          </a:p>
          <a:p>
            <a:r>
              <a:rPr lang="en-US" dirty="0"/>
              <a:t>A standard approach would be to:</a:t>
            </a:r>
          </a:p>
          <a:p>
            <a:pPr marL="800100" lvl="1" indent="-342900">
              <a:buFont typeface="+mj-lt"/>
              <a:buAutoNum type="arabicPeriod"/>
            </a:pPr>
            <a:r>
              <a:rPr lang="en-US" dirty="0"/>
              <a:t>Create an empty list,</a:t>
            </a:r>
          </a:p>
          <a:p>
            <a:pPr marL="800100" lvl="1" indent="-342900">
              <a:buFont typeface="+mj-lt"/>
              <a:buAutoNum type="arabicPeriod"/>
            </a:pPr>
            <a:r>
              <a:rPr lang="en-US" dirty="0"/>
              <a:t>Use for loop to iterate in range [0,10],</a:t>
            </a:r>
          </a:p>
          <a:p>
            <a:pPr marL="800100" lvl="1" indent="-342900">
              <a:buFont typeface="+mj-lt"/>
              <a:buAutoNum type="arabicPeriod"/>
            </a:pPr>
            <a:r>
              <a:rPr lang="en-US" dirty="0"/>
              <a:t>For each value of the iterator, check if it is even number (check if remainder when dividing by 2 is 0),</a:t>
            </a:r>
          </a:p>
          <a:p>
            <a:pPr marL="800100" lvl="1" indent="-342900">
              <a:buFont typeface="+mj-lt"/>
              <a:buAutoNum type="arabicPeriod"/>
            </a:pPr>
            <a:r>
              <a:rPr lang="en-US" dirty="0"/>
              <a:t>If #3 is true, get the square value of the iterator and add it to the list.</a:t>
            </a:r>
          </a:p>
          <a:p>
            <a:pPr marL="400050"/>
            <a:r>
              <a:rPr lang="en-US" dirty="0"/>
              <a:t>EXERCISE: Implement the above pseudo-code in Python.</a:t>
            </a:r>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45</a:t>
            </a:fld>
            <a:endParaRPr lang="en-US" dirty="0">
              <a:uFillTx/>
            </a:endParaRPr>
          </a:p>
        </p:txBody>
      </p:sp>
    </p:spTree>
    <p:extLst>
      <p:ext uri="{BB962C8B-B14F-4D97-AF65-F5344CB8AC3E}">
        <p14:creationId xmlns:p14="http://schemas.microsoft.com/office/powerpoint/2010/main" val="137203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blinds(horizontal)">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9256-7911-8848-9B12-237ABF663142}"/>
              </a:ext>
            </a:extLst>
          </p:cNvPr>
          <p:cNvSpPr>
            <a:spLocks noGrp="1"/>
          </p:cNvSpPr>
          <p:nvPr>
            <p:ph type="title"/>
          </p:nvPr>
        </p:nvSpPr>
        <p:spPr/>
        <p:txBody>
          <a:bodyPr/>
          <a:lstStyle/>
          <a:p>
            <a:r>
              <a:rPr lang="en-NL" dirty="0"/>
              <a:t>List comprehension (optional)</a:t>
            </a:r>
          </a:p>
        </p:txBody>
      </p:sp>
      <p:sp>
        <p:nvSpPr>
          <p:cNvPr id="3" name="Slide Number Placeholder 2">
            <a:extLst>
              <a:ext uri="{FF2B5EF4-FFF2-40B4-BE49-F238E27FC236}">
                <a16:creationId xmlns:a16="http://schemas.microsoft.com/office/drawing/2014/main" id="{1A3BF1A2-86B0-3245-9DA7-1291EAFC6E0A}"/>
              </a:ext>
            </a:extLst>
          </p:cNvPr>
          <p:cNvSpPr>
            <a:spLocks noGrp="1"/>
          </p:cNvSpPr>
          <p:nvPr>
            <p:ph type="sldNum" sz="quarter" idx="12"/>
          </p:nvPr>
        </p:nvSpPr>
        <p:spPr/>
        <p:txBody>
          <a:bodyPr/>
          <a:lstStyle/>
          <a:p>
            <a:fld id="{D57F1E4F-1CFF-5643-939E-02111984F565}" type="slidenum">
              <a:rPr lang="en-US" smtClean="0">
                <a:uFillTx/>
              </a:rPr>
              <a:t>46</a:t>
            </a:fld>
            <a:endParaRPr lang="en-US" dirty="0">
              <a:uFillTx/>
            </a:endParaRPr>
          </a:p>
        </p:txBody>
      </p:sp>
      <p:pic>
        <p:nvPicPr>
          <p:cNvPr id="4" name="Picture 3">
            <a:extLst>
              <a:ext uri="{FF2B5EF4-FFF2-40B4-BE49-F238E27FC236}">
                <a16:creationId xmlns:a16="http://schemas.microsoft.com/office/drawing/2014/main" id="{1B4BB59F-DCF6-0C47-A541-9862301BA2E5}"/>
              </a:ext>
            </a:extLst>
          </p:cNvPr>
          <p:cNvPicPr>
            <a:picLocks noChangeAspect="1"/>
          </p:cNvPicPr>
          <p:nvPr/>
        </p:nvPicPr>
        <p:blipFill>
          <a:blip r:embed="rId2"/>
          <a:stretch>
            <a:fillRect/>
          </a:stretch>
        </p:blipFill>
        <p:spPr>
          <a:xfrm>
            <a:off x="526900" y="1342464"/>
            <a:ext cx="11138199" cy="5062818"/>
          </a:xfrm>
          <a:prstGeom prst="rect">
            <a:avLst/>
          </a:prstGeom>
        </p:spPr>
      </p:pic>
      <p:sp>
        <p:nvSpPr>
          <p:cNvPr id="5" name="TextBox 4">
            <a:extLst>
              <a:ext uri="{FF2B5EF4-FFF2-40B4-BE49-F238E27FC236}">
                <a16:creationId xmlns:a16="http://schemas.microsoft.com/office/drawing/2014/main" id="{1450E9C2-AFE2-BA4C-9FCE-9FA8179EE869}"/>
              </a:ext>
            </a:extLst>
          </p:cNvPr>
          <p:cNvSpPr txBox="1"/>
          <p:nvPr/>
        </p:nvSpPr>
        <p:spPr>
          <a:xfrm>
            <a:off x="8958155" y="6439160"/>
            <a:ext cx="2510624" cy="246221"/>
          </a:xfrm>
          <a:prstGeom prst="rect">
            <a:avLst/>
          </a:prstGeom>
          <a:noFill/>
        </p:spPr>
        <p:txBody>
          <a:bodyPr wrap="none" rtlCol="0">
            <a:spAutoFit/>
          </a:bodyPr>
          <a:lstStyle/>
          <a:p>
            <a:r>
              <a:rPr lang="en-US" sz="1000" dirty="0"/>
              <a:t>* image source: </a:t>
            </a:r>
            <a:r>
              <a:rPr lang="en-US" sz="1000" dirty="0" err="1"/>
              <a:t>towardsdatascience.com</a:t>
            </a:r>
            <a:endParaRPr lang="en-US" sz="1000" dirty="0"/>
          </a:p>
        </p:txBody>
      </p:sp>
    </p:spTree>
    <p:extLst>
      <p:ext uri="{BB962C8B-B14F-4D97-AF65-F5344CB8AC3E}">
        <p14:creationId xmlns:p14="http://schemas.microsoft.com/office/powerpoint/2010/main" val="222605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object model (optional)</a:t>
            </a:r>
          </a:p>
        </p:txBody>
      </p:sp>
      <p:sp>
        <p:nvSpPr>
          <p:cNvPr id="3" name="Text Placeholder 2"/>
          <p:cNvSpPr>
            <a:spLocks noGrp="1"/>
          </p:cNvSpPr>
          <p:nvPr>
            <p:ph type="body" idx="1"/>
          </p:nvPr>
        </p:nvSpPr>
        <p:spPr/>
        <p:txBody>
          <a:bodyPr/>
          <a:lstStyle/>
          <a:p>
            <a:r>
              <a:rPr lang="en-US" dirty="0"/>
              <a:t>a brief </a:t>
            </a:r>
            <a:r>
              <a:rPr lang="en-US" dirty="0" err="1"/>
              <a:t>overvieW</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47</a:t>
            </a:fld>
            <a:endParaRPr lang="en-US" dirty="0">
              <a:uFillTx/>
            </a:endParaRPr>
          </a:p>
        </p:txBody>
      </p:sp>
    </p:spTree>
    <p:extLst>
      <p:ext uri="{BB962C8B-B14F-4D97-AF65-F5344CB8AC3E}">
        <p14:creationId xmlns:p14="http://schemas.microsoft.com/office/powerpoint/2010/main" val="3586134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Python object model</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lnSpcReduction="10000"/>
          </a:bodyPr>
          <a:lstStyle/>
          <a:p>
            <a:r>
              <a:rPr lang="en-US" dirty="0"/>
              <a:t>Although to the programmer, Python behaves like any other programming language, the way it internally handles variables is much different.</a:t>
            </a:r>
          </a:p>
          <a:p>
            <a:endParaRPr lang="en-US" dirty="0"/>
          </a:p>
          <a:p>
            <a:r>
              <a:rPr lang="en-US" dirty="0"/>
              <a:t>Assume we want to do the following:</a:t>
            </a:r>
          </a:p>
          <a:p>
            <a:pPr lvl="1"/>
            <a:r>
              <a:rPr lang="en-US" dirty="0"/>
              <a:t>define a variable X to hold an integer value,</a:t>
            </a:r>
          </a:p>
          <a:p>
            <a:pPr lvl="1"/>
            <a:r>
              <a:rPr lang="en-US" dirty="0"/>
              <a:t>assign to X an integer value 1.</a:t>
            </a:r>
          </a:p>
          <a:p>
            <a:pPr lvl="1"/>
            <a:r>
              <a:rPr lang="en-US" dirty="0"/>
              <a:t>change the value of X from 1 to 2.</a:t>
            </a:r>
          </a:p>
          <a:p>
            <a:pPr lvl="1"/>
            <a:r>
              <a:rPr lang="en-US" dirty="0"/>
              <a:t>define a variable Y to hold an integer value,</a:t>
            </a:r>
          </a:p>
          <a:p>
            <a:pPr lvl="1"/>
            <a:r>
              <a:rPr lang="en-US" dirty="0"/>
              <a:t>assign to Y the value of X</a:t>
            </a:r>
          </a:p>
          <a:p>
            <a:pPr lvl="1"/>
            <a:r>
              <a:rPr lang="en-US" dirty="0"/>
              <a:t>change the value of Y to 42.</a:t>
            </a:r>
          </a:p>
          <a:p>
            <a:endParaRPr lang="en-US" dirty="0"/>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48</a:t>
            </a:fld>
            <a:endParaRPr lang="en-US" dirty="0">
              <a:uFillTx/>
            </a:endParaRPr>
          </a:p>
        </p:txBody>
      </p:sp>
    </p:spTree>
    <p:extLst>
      <p:ext uri="{BB962C8B-B14F-4D97-AF65-F5344CB8AC3E}">
        <p14:creationId xmlns:p14="http://schemas.microsoft.com/office/powerpoint/2010/main" val="1600511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Variables in statically typed language 1</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In a statically typed language like C (C++, Java, …) </a:t>
            </a:r>
          </a:p>
          <a:p>
            <a:pPr marL="0" indent="0">
              <a:buNone/>
            </a:pPr>
            <a:r>
              <a:rPr lang="en-US" dirty="0"/>
              <a:t>	when executing the line:</a:t>
            </a:r>
          </a:p>
          <a:p>
            <a:pPr marL="0" indent="0">
              <a:buNone/>
            </a:pPr>
            <a:r>
              <a:rPr lang="en-US" dirty="0"/>
              <a:t>	</a:t>
            </a:r>
            <a:r>
              <a:rPr lang="en-US" b="1" dirty="0">
                <a:solidFill>
                  <a:srgbClr val="FFFF00"/>
                </a:solidFill>
              </a:rPr>
              <a:t>int X = 1;</a:t>
            </a:r>
          </a:p>
          <a:p>
            <a:r>
              <a:rPr lang="en-US" dirty="0"/>
              <a:t>a compiler would do the following:</a:t>
            </a:r>
          </a:p>
          <a:p>
            <a:pPr lvl="1"/>
            <a:r>
              <a:rPr lang="en-US" dirty="0"/>
              <a:t>Allocate memory to hold integer,</a:t>
            </a:r>
          </a:p>
          <a:p>
            <a:pPr lvl="1"/>
            <a:r>
              <a:rPr lang="en-US" dirty="0"/>
              <a:t>Assign the value 1 to that memory location,</a:t>
            </a:r>
          </a:p>
          <a:p>
            <a:pPr lvl="1"/>
            <a:r>
              <a:rPr lang="en-US" dirty="0"/>
              <a:t>Bind the variable name X to that memory location.</a:t>
            </a:r>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49</a:t>
            </a:fld>
            <a:endParaRPr lang="en-US" dirty="0">
              <a:uFillTx/>
            </a:endParaRPr>
          </a:p>
        </p:txBody>
      </p:sp>
      <p:graphicFrame>
        <p:nvGraphicFramePr>
          <p:cNvPr id="5" name="Table 5">
            <a:extLst>
              <a:ext uri="{FF2B5EF4-FFF2-40B4-BE49-F238E27FC236}">
                <a16:creationId xmlns:a16="http://schemas.microsoft.com/office/drawing/2014/main" id="{6845CBA3-6090-A040-AB63-BB64F5AE3534}"/>
              </a:ext>
            </a:extLst>
          </p:cNvPr>
          <p:cNvGraphicFramePr>
            <a:graphicFrameLocks noGrp="1"/>
          </p:cNvGraphicFramePr>
          <p:nvPr>
            <p:extLst>
              <p:ext uri="{D42A27DB-BD31-4B8C-83A1-F6EECF244321}">
                <p14:modId xmlns:p14="http://schemas.microsoft.com/office/powerpoint/2010/main" val="818940730"/>
              </p:ext>
            </p:extLst>
          </p:nvPr>
        </p:nvGraphicFramePr>
        <p:xfrm>
          <a:off x="8120062" y="3038138"/>
          <a:ext cx="2968626" cy="1112520"/>
        </p:xfrm>
        <a:graphic>
          <a:graphicData uri="http://schemas.openxmlformats.org/drawingml/2006/table">
            <a:tbl>
              <a:tblPr firstRow="1" bandRow="1">
                <a:tableStyleId>{35758FB7-9AC5-4552-8A53-C91805E547FA}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0x9f2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063742"/>
                  </a:ext>
                </a:extLst>
              </a:tr>
              <a:tr h="370840">
                <a:tc>
                  <a:txBody>
                    <a:bodyPr/>
                    <a:lstStyle/>
                    <a:p>
                      <a:r>
                        <a:rPr lang="en-NL"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5401237"/>
                  </a:ext>
                </a:extLst>
              </a:tr>
            </a:tbl>
          </a:graphicData>
        </a:graphic>
      </p:graphicFrame>
    </p:spTree>
    <p:extLst>
      <p:ext uri="{BB962C8B-B14F-4D97-AF65-F5344CB8AC3E}">
        <p14:creationId xmlns:p14="http://schemas.microsoft.com/office/powerpoint/2010/main" val="325587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Lists</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GB" dirty="0"/>
              <a:t>Programmers use lists when working with many related values.</a:t>
            </a:r>
          </a:p>
          <a:p>
            <a:endParaRPr lang="en-GB" dirty="0"/>
          </a:p>
          <a:p>
            <a:r>
              <a:rPr lang="en-GB" dirty="0"/>
              <a:t>Lists enable programmers to:</a:t>
            </a:r>
          </a:p>
          <a:p>
            <a:pPr lvl="1">
              <a:buFont typeface="Arial" panose="020B0604020202020204" pitchFamily="34" charset="0"/>
              <a:buChar char="•"/>
            </a:pPr>
            <a:r>
              <a:rPr lang="en-GB" dirty="0"/>
              <a:t>keep data together,</a:t>
            </a:r>
          </a:p>
          <a:p>
            <a:pPr lvl="1">
              <a:buFont typeface="Arial" panose="020B0604020202020204" pitchFamily="34" charset="0"/>
              <a:buChar char="•"/>
            </a:pPr>
            <a:r>
              <a:rPr lang="en-GB" dirty="0"/>
              <a:t>condense code,</a:t>
            </a:r>
          </a:p>
          <a:p>
            <a:pPr lvl="1">
              <a:buFont typeface="Arial" panose="020B0604020202020204" pitchFamily="34" charset="0"/>
              <a:buChar char="•"/>
            </a:pPr>
            <a:r>
              <a:rPr lang="en-GB" dirty="0"/>
              <a:t>perform same methods and operations on multiple values at once.</a:t>
            </a:r>
            <a:endParaRPr lang="en-NL" dirty="0"/>
          </a:p>
          <a:p>
            <a:endParaRPr lang="en-NL" dirty="0"/>
          </a:p>
          <a:p>
            <a:r>
              <a:rPr lang="en-GB" dirty="0"/>
              <a:t>Unlike tuples and strings, lists are mutable – elements of the list can be altered.</a:t>
            </a:r>
            <a:endParaRPr lang="en-NL" dirty="0"/>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5</a:t>
            </a:fld>
            <a:endParaRPr lang="en-US" dirty="0">
              <a:uFillTx/>
            </a:endParaRPr>
          </a:p>
        </p:txBody>
      </p:sp>
    </p:spTree>
    <p:extLst>
      <p:ext uri="{BB962C8B-B14F-4D97-AF65-F5344CB8AC3E}">
        <p14:creationId xmlns:p14="http://schemas.microsoft.com/office/powerpoint/2010/main" val="3807946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814D202-E845-9042-9F12-36675007D186}"/>
              </a:ext>
            </a:extLst>
          </p:cNvPr>
          <p:cNvGraphicFramePr>
            <a:graphicFrameLocks noGrp="1"/>
          </p:cNvGraphicFramePr>
          <p:nvPr>
            <p:extLst>
              <p:ext uri="{D42A27DB-BD31-4B8C-83A1-F6EECF244321}">
                <p14:modId xmlns:p14="http://schemas.microsoft.com/office/powerpoint/2010/main" val="2640261667"/>
              </p:ext>
            </p:extLst>
          </p:nvPr>
        </p:nvGraphicFramePr>
        <p:xfrm>
          <a:off x="8120062" y="3038138"/>
          <a:ext cx="2968626" cy="1112520"/>
        </p:xfrm>
        <a:graphic>
          <a:graphicData uri="http://schemas.openxmlformats.org/drawingml/2006/table">
            <a:tbl>
              <a:tblPr firstRow="1" bandRow="1">
                <a:tableStyleId>{35758FB7-9AC5-4552-8A53-C91805E547FA}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0x9f2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063742"/>
                  </a:ext>
                </a:extLst>
              </a:tr>
              <a:tr h="370840">
                <a:tc>
                  <a:txBody>
                    <a:bodyPr/>
                    <a:lstStyle/>
                    <a:p>
                      <a:r>
                        <a:rPr lang="en-NL"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5401237"/>
                  </a:ext>
                </a:extLst>
              </a:tr>
            </a:tbl>
          </a:graphicData>
        </a:graphic>
      </p:graphicFrame>
      <p:graphicFrame>
        <p:nvGraphicFramePr>
          <p:cNvPr id="5" name="Table 5">
            <a:extLst>
              <a:ext uri="{FF2B5EF4-FFF2-40B4-BE49-F238E27FC236}">
                <a16:creationId xmlns:a16="http://schemas.microsoft.com/office/drawing/2014/main" id="{6845CBA3-6090-A040-AB63-BB64F5AE3534}"/>
              </a:ext>
            </a:extLst>
          </p:cNvPr>
          <p:cNvGraphicFramePr>
            <a:graphicFrameLocks noGrp="1"/>
          </p:cNvGraphicFramePr>
          <p:nvPr>
            <p:extLst>
              <p:ext uri="{D42A27DB-BD31-4B8C-83A1-F6EECF244321}">
                <p14:modId xmlns:p14="http://schemas.microsoft.com/office/powerpoint/2010/main" val="1081301803"/>
              </p:ext>
            </p:extLst>
          </p:nvPr>
        </p:nvGraphicFramePr>
        <p:xfrm>
          <a:off x="8120062" y="3038138"/>
          <a:ext cx="2968626" cy="1112520"/>
        </p:xfrm>
        <a:graphic>
          <a:graphicData uri="http://schemas.openxmlformats.org/drawingml/2006/table">
            <a:tbl>
              <a:tblPr firstRow="1" bandRow="1">
                <a:tableStyleId>{35758FB7-9AC5-4552-8A53-C91805E547FA}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0x9f2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063742"/>
                  </a:ext>
                </a:extLst>
              </a:tr>
              <a:tr h="370840">
                <a:tc>
                  <a:txBody>
                    <a:bodyPr/>
                    <a:lstStyle/>
                    <a:p>
                      <a:r>
                        <a:rPr lang="en-NL"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5401237"/>
                  </a:ext>
                </a:extLst>
              </a:tr>
            </a:tbl>
          </a:graphicData>
        </a:graphic>
      </p:graphicFrame>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Variables in statically typed language 2</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Next, 2 is assigned to variable X.</a:t>
            </a:r>
          </a:p>
          <a:p>
            <a:pPr marL="0" indent="0">
              <a:buNone/>
            </a:pPr>
            <a:r>
              <a:rPr lang="en-US" dirty="0"/>
              <a:t>	</a:t>
            </a:r>
            <a:r>
              <a:rPr lang="en-US" b="1" dirty="0">
                <a:solidFill>
                  <a:srgbClr val="FFFF00"/>
                </a:solidFill>
              </a:rPr>
              <a:t>X = 2;</a:t>
            </a:r>
          </a:p>
          <a:p>
            <a:r>
              <a:rPr lang="en-US" dirty="0"/>
              <a:t>a compiler would do the following:</a:t>
            </a:r>
          </a:p>
          <a:p>
            <a:pPr lvl="1"/>
            <a:r>
              <a:rPr lang="en-US" dirty="0"/>
              <a:t>Find the memory location of X,</a:t>
            </a:r>
          </a:p>
          <a:p>
            <a:pPr lvl="1"/>
            <a:r>
              <a:rPr lang="en-US" dirty="0"/>
              <a:t>Write 2 to that memory location.</a:t>
            </a:r>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50</a:t>
            </a:fld>
            <a:endParaRPr lang="en-US" dirty="0">
              <a:uFillTx/>
            </a:endParaRPr>
          </a:p>
        </p:txBody>
      </p:sp>
    </p:spTree>
    <p:extLst>
      <p:ext uri="{BB962C8B-B14F-4D97-AF65-F5344CB8AC3E}">
        <p14:creationId xmlns:p14="http://schemas.microsoft.com/office/powerpoint/2010/main" val="276380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par>
                                <p:cTn id="12" presetID="3" presetClass="entr" presetSubtype="1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blinds(horizontal)">
                                      <p:cBhvr>
                                        <p:cTn id="14" dur="500"/>
                                        <p:tgtEl>
                                          <p:spTgt spid="3">
                                            <p:txEl>
                                              <p:pRg st="3" end="3"/>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Variables in statically typed language 3</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Lets add another variable Y and assign to it the same value of X.</a:t>
            </a:r>
          </a:p>
          <a:p>
            <a:pPr marL="0" indent="0">
              <a:buNone/>
            </a:pPr>
            <a:r>
              <a:rPr lang="en-US" dirty="0"/>
              <a:t>	</a:t>
            </a:r>
            <a:r>
              <a:rPr lang="en-US" b="1" dirty="0">
                <a:solidFill>
                  <a:srgbClr val="FFFF00"/>
                </a:solidFill>
              </a:rPr>
              <a:t>int Y = X;</a:t>
            </a:r>
          </a:p>
          <a:p>
            <a:r>
              <a:rPr lang="en-US" dirty="0"/>
              <a:t>a compiler would do the following:</a:t>
            </a:r>
          </a:p>
          <a:p>
            <a:pPr lvl="1"/>
            <a:r>
              <a:rPr lang="en-US" dirty="0"/>
              <a:t>Allocate memory to hold another integer,</a:t>
            </a:r>
          </a:p>
          <a:p>
            <a:pPr lvl="1"/>
            <a:r>
              <a:rPr lang="en-US" dirty="0"/>
              <a:t>Bind the variable Y to that memory location,</a:t>
            </a:r>
          </a:p>
          <a:p>
            <a:pPr lvl="1"/>
            <a:r>
              <a:rPr lang="en-US" dirty="0"/>
              <a:t>Find the memory location and …</a:t>
            </a:r>
          </a:p>
          <a:p>
            <a:pPr marL="457200" lvl="1" indent="0">
              <a:buNone/>
            </a:pPr>
            <a:r>
              <a:rPr lang="en-US" dirty="0"/>
              <a:t>	then the value of variable X,</a:t>
            </a:r>
          </a:p>
          <a:p>
            <a:pPr lvl="1"/>
            <a:r>
              <a:rPr lang="en-US" dirty="0"/>
              <a:t>Assign that value to the memory location …</a:t>
            </a:r>
          </a:p>
          <a:p>
            <a:pPr marL="457200" lvl="1" indent="0">
              <a:buNone/>
            </a:pPr>
            <a:r>
              <a:rPr lang="en-US" dirty="0"/>
              <a:t>	bound to Y.</a:t>
            </a:r>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51</a:t>
            </a:fld>
            <a:endParaRPr lang="en-US" dirty="0">
              <a:uFillTx/>
            </a:endParaRPr>
          </a:p>
        </p:txBody>
      </p:sp>
      <p:graphicFrame>
        <p:nvGraphicFramePr>
          <p:cNvPr id="6" name="Table 5">
            <a:extLst>
              <a:ext uri="{FF2B5EF4-FFF2-40B4-BE49-F238E27FC236}">
                <a16:creationId xmlns:a16="http://schemas.microsoft.com/office/drawing/2014/main" id="{9AC2F0A1-2B20-9F4E-898B-2B14501FCBE4}"/>
              </a:ext>
            </a:extLst>
          </p:cNvPr>
          <p:cNvGraphicFramePr>
            <a:graphicFrameLocks noGrp="1"/>
          </p:cNvGraphicFramePr>
          <p:nvPr>
            <p:extLst>
              <p:ext uri="{D42A27DB-BD31-4B8C-83A1-F6EECF244321}">
                <p14:modId xmlns:p14="http://schemas.microsoft.com/office/powerpoint/2010/main" val="2670053876"/>
              </p:ext>
            </p:extLst>
          </p:nvPr>
        </p:nvGraphicFramePr>
        <p:xfrm>
          <a:off x="8120062" y="3038138"/>
          <a:ext cx="2968626" cy="1112520"/>
        </p:xfrm>
        <a:graphic>
          <a:graphicData uri="http://schemas.openxmlformats.org/drawingml/2006/table">
            <a:tbl>
              <a:tblPr firstRow="1" bandRow="1">
                <a:tableStyleId>{35758FB7-9AC5-4552-8A53-C91805E547FA}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0x9f2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063742"/>
                  </a:ext>
                </a:extLst>
              </a:tr>
              <a:tr h="370840">
                <a:tc>
                  <a:txBody>
                    <a:bodyPr/>
                    <a:lstStyle/>
                    <a:p>
                      <a:r>
                        <a:rPr lang="en-NL"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5401237"/>
                  </a:ext>
                </a:extLst>
              </a:tr>
            </a:tbl>
          </a:graphicData>
        </a:graphic>
      </p:graphicFrame>
      <p:graphicFrame>
        <p:nvGraphicFramePr>
          <p:cNvPr id="7" name="Table 6">
            <a:extLst>
              <a:ext uri="{FF2B5EF4-FFF2-40B4-BE49-F238E27FC236}">
                <a16:creationId xmlns:a16="http://schemas.microsoft.com/office/drawing/2014/main" id="{354DE39A-CC2D-8A4A-AC08-4E57FE8F848D}"/>
              </a:ext>
            </a:extLst>
          </p:cNvPr>
          <p:cNvGraphicFramePr>
            <a:graphicFrameLocks noGrp="1"/>
          </p:cNvGraphicFramePr>
          <p:nvPr>
            <p:extLst>
              <p:ext uri="{D42A27DB-BD31-4B8C-83A1-F6EECF244321}">
                <p14:modId xmlns:p14="http://schemas.microsoft.com/office/powerpoint/2010/main" val="3572576218"/>
              </p:ext>
            </p:extLst>
          </p:nvPr>
        </p:nvGraphicFramePr>
        <p:xfrm>
          <a:off x="8120062" y="4643268"/>
          <a:ext cx="2968626" cy="1112520"/>
        </p:xfrm>
        <a:graphic>
          <a:graphicData uri="http://schemas.openxmlformats.org/drawingml/2006/table">
            <a:tbl>
              <a:tblPr firstRow="1" bandRow="1">
                <a:tableStyleId>{35758FB7-9AC5-4552-8A53-C91805E547FA}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0x9f7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063742"/>
                  </a:ext>
                </a:extLst>
              </a:tr>
              <a:tr h="370840">
                <a:tc>
                  <a:txBody>
                    <a:bodyPr/>
                    <a:lstStyle/>
                    <a:p>
                      <a:r>
                        <a:rPr lang="en-NL"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5401237"/>
                  </a:ext>
                </a:extLst>
              </a:tr>
            </a:tbl>
          </a:graphicData>
        </a:graphic>
      </p:graphicFrame>
    </p:spTree>
    <p:extLst>
      <p:ext uri="{BB962C8B-B14F-4D97-AF65-F5344CB8AC3E}">
        <p14:creationId xmlns:p14="http://schemas.microsoft.com/office/powerpoint/2010/main" val="319458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linds(horizontal)">
                                      <p:cBhvr>
                                        <p:cTn id="22" dur="500"/>
                                        <p:tgtEl>
                                          <p:spTgt spid="3">
                                            <p:txEl>
                                              <p:pRg st="7" end="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Variables in statically typed language 4</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Finally, lets change to value of Y to another value, e.g. 42.</a:t>
            </a:r>
          </a:p>
          <a:p>
            <a:pPr marL="0" indent="0">
              <a:buNone/>
            </a:pPr>
            <a:r>
              <a:rPr lang="en-US" dirty="0"/>
              <a:t>	</a:t>
            </a:r>
            <a:r>
              <a:rPr lang="en-US" b="1" dirty="0">
                <a:solidFill>
                  <a:srgbClr val="FFFF00"/>
                </a:solidFill>
              </a:rPr>
              <a:t>Y = 42;</a:t>
            </a:r>
          </a:p>
          <a:p>
            <a:r>
              <a:rPr lang="en-US" dirty="0"/>
              <a:t>a compiler would do the following:</a:t>
            </a:r>
          </a:p>
          <a:p>
            <a:pPr lvl="1"/>
            <a:r>
              <a:rPr lang="en-US" dirty="0"/>
              <a:t>Find the memory location of Y,</a:t>
            </a:r>
          </a:p>
          <a:p>
            <a:pPr lvl="1"/>
            <a:r>
              <a:rPr lang="en-US" dirty="0"/>
              <a:t>Write 42 to that memory location.</a:t>
            </a:r>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52</a:t>
            </a:fld>
            <a:endParaRPr lang="en-US" dirty="0">
              <a:uFillTx/>
            </a:endParaRPr>
          </a:p>
        </p:txBody>
      </p:sp>
      <p:graphicFrame>
        <p:nvGraphicFramePr>
          <p:cNvPr id="6" name="Table 5">
            <a:extLst>
              <a:ext uri="{FF2B5EF4-FFF2-40B4-BE49-F238E27FC236}">
                <a16:creationId xmlns:a16="http://schemas.microsoft.com/office/drawing/2014/main" id="{9AC2F0A1-2B20-9F4E-898B-2B14501FCBE4}"/>
              </a:ext>
            </a:extLst>
          </p:cNvPr>
          <p:cNvGraphicFramePr>
            <a:graphicFrameLocks noGrp="1"/>
          </p:cNvGraphicFramePr>
          <p:nvPr/>
        </p:nvGraphicFramePr>
        <p:xfrm>
          <a:off x="8120062" y="3038138"/>
          <a:ext cx="2968626" cy="1112520"/>
        </p:xfrm>
        <a:graphic>
          <a:graphicData uri="http://schemas.openxmlformats.org/drawingml/2006/table">
            <a:tbl>
              <a:tblPr firstRow="1" bandRow="1">
                <a:tableStyleId>{35758FB7-9AC5-4552-8A53-C91805E547FA}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0x9f2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063742"/>
                  </a:ext>
                </a:extLst>
              </a:tr>
              <a:tr h="370840">
                <a:tc>
                  <a:txBody>
                    <a:bodyPr/>
                    <a:lstStyle/>
                    <a:p>
                      <a:r>
                        <a:rPr lang="en-NL"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5401237"/>
                  </a:ext>
                </a:extLst>
              </a:tr>
            </a:tbl>
          </a:graphicData>
        </a:graphic>
      </p:graphicFrame>
      <p:graphicFrame>
        <p:nvGraphicFramePr>
          <p:cNvPr id="7" name="Table 6">
            <a:extLst>
              <a:ext uri="{FF2B5EF4-FFF2-40B4-BE49-F238E27FC236}">
                <a16:creationId xmlns:a16="http://schemas.microsoft.com/office/drawing/2014/main" id="{354DE39A-CC2D-8A4A-AC08-4E57FE8F848D}"/>
              </a:ext>
            </a:extLst>
          </p:cNvPr>
          <p:cNvGraphicFramePr>
            <a:graphicFrameLocks noGrp="1"/>
          </p:cNvGraphicFramePr>
          <p:nvPr/>
        </p:nvGraphicFramePr>
        <p:xfrm>
          <a:off x="8120062" y="4643268"/>
          <a:ext cx="2968626" cy="1112520"/>
        </p:xfrm>
        <a:graphic>
          <a:graphicData uri="http://schemas.openxmlformats.org/drawingml/2006/table">
            <a:tbl>
              <a:tblPr firstRow="1" bandRow="1">
                <a:tableStyleId>{35758FB7-9AC5-4552-8A53-C91805E547FA}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0x9f7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063742"/>
                  </a:ext>
                </a:extLst>
              </a:tr>
              <a:tr h="370840">
                <a:tc>
                  <a:txBody>
                    <a:bodyPr/>
                    <a:lstStyle/>
                    <a:p>
                      <a:r>
                        <a:rPr lang="en-NL"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5401237"/>
                  </a:ext>
                </a:extLst>
              </a:tr>
            </a:tbl>
          </a:graphicData>
        </a:graphic>
      </p:graphicFrame>
      <p:graphicFrame>
        <p:nvGraphicFramePr>
          <p:cNvPr id="8" name="Table 7">
            <a:extLst>
              <a:ext uri="{FF2B5EF4-FFF2-40B4-BE49-F238E27FC236}">
                <a16:creationId xmlns:a16="http://schemas.microsoft.com/office/drawing/2014/main" id="{A58E5C77-9ADE-284F-A0C5-A363CA467AA8}"/>
              </a:ext>
            </a:extLst>
          </p:cNvPr>
          <p:cNvGraphicFramePr>
            <a:graphicFrameLocks noGrp="1"/>
          </p:cNvGraphicFramePr>
          <p:nvPr>
            <p:extLst>
              <p:ext uri="{D42A27DB-BD31-4B8C-83A1-F6EECF244321}">
                <p14:modId xmlns:p14="http://schemas.microsoft.com/office/powerpoint/2010/main" val="2792010045"/>
              </p:ext>
            </p:extLst>
          </p:nvPr>
        </p:nvGraphicFramePr>
        <p:xfrm>
          <a:off x="8120062" y="4643268"/>
          <a:ext cx="2968626" cy="1112520"/>
        </p:xfrm>
        <a:graphic>
          <a:graphicData uri="http://schemas.openxmlformats.org/drawingml/2006/table">
            <a:tbl>
              <a:tblPr firstRow="1" bandRow="1">
                <a:tableStyleId>{35758FB7-9AC5-4552-8A53-C91805E547FA}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0x9f7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063742"/>
                  </a:ext>
                </a:extLst>
              </a:tr>
              <a:tr h="370840">
                <a:tc>
                  <a:txBody>
                    <a:bodyPr/>
                    <a:lstStyle/>
                    <a:p>
                      <a:r>
                        <a:rPr lang="en-NL"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NL" dirty="0"/>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5401237"/>
                  </a:ext>
                </a:extLst>
              </a:tr>
            </a:tbl>
          </a:graphicData>
        </a:graphic>
      </p:graphicFrame>
    </p:spTree>
    <p:extLst>
      <p:ext uri="{BB962C8B-B14F-4D97-AF65-F5344CB8AC3E}">
        <p14:creationId xmlns:p14="http://schemas.microsoft.com/office/powerpoint/2010/main" val="93552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xit" presetSubtype="10" fill="hold" nodeType="withEffect">
                                  <p:stCondLst>
                                    <p:cond delay="0"/>
                                  </p:stCondLst>
                                  <p:childTnLst>
                                    <p:animEffect transition="out" filter="blinds(horizontal)">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Python object model</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Python treats all </a:t>
            </a:r>
            <a:r>
              <a:rPr lang="en-US" b="1" dirty="0">
                <a:solidFill>
                  <a:schemeClr val="accent3"/>
                </a:solidFill>
              </a:rPr>
              <a:t>variables</a:t>
            </a:r>
            <a:r>
              <a:rPr lang="en-US" dirty="0"/>
              <a:t> as </a:t>
            </a:r>
            <a:r>
              <a:rPr lang="en-US" b="1" dirty="0">
                <a:solidFill>
                  <a:srgbClr val="00B0F0"/>
                </a:solidFill>
              </a:rPr>
              <a:t>pointers</a:t>
            </a:r>
            <a:r>
              <a:rPr lang="en-US" dirty="0"/>
              <a:t> to </a:t>
            </a:r>
            <a:r>
              <a:rPr lang="en-US" b="1" u="sng" dirty="0"/>
              <a:t>data objects</a:t>
            </a:r>
            <a:r>
              <a:rPr lang="en-US" dirty="0"/>
              <a:t> that contain:</a:t>
            </a:r>
          </a:p>
          <a:p>
            <a:pPr lvl="1"/>
            <a:r>
              <a:rPr lang="en-US" dirty="0"/>
              <a:t>type,</a:t>
            </a:r>
          </a:p>
          <a:p>
            <a:pPr lvl="1"/>
            <a:r>
              <a:rPr lang="en-US" dirty="0"/>
              <a:t>value,</a:t>
            </a:r>
          </a:p>
          <a:p>
            <a:pPr lvl="1"/>
            <a:r>
              <a:rPr lang="en-US" dirty="0"/>
              <a:t>reference count.</a:t>
            </a:r>
          </a:p>
          <a:p>
            <a:endParaRPr lang="en-US" dirty="0"/>
          </a:p>
          <a:p>
            <a:r>
              <a:rPr lang="en-US" dirty="0"/>
              <a:t>Lets investigate what happens when the same operations are performed in Python.</a:t>
            </a:r>
          </a:p>
          <a:p>
            <a:endParaRPr lang="en-US" dirty="0"/>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53</a:t>
            </a:fld>
            <a:endParaRPr lang="en-US" dirty="0">
              <a:uFillTx/>
            </a:endParaRPr>
          </a:p>
        </p:txBody>
      </p:sp>
    </p:spTree>
    <p:extLst>
      <p:ext uri="{BB962C8B-B14F-4D97-AF65-F5344CB8AC3E}">
        <p14:creationId xmlns:p14="http://schemas.microsoft.com/office/powerpoint/2010/main" val="3936683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Python object model 1</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In Python, executing the line:</a:t>
            </a:r>
          </a:p>
          <a:p>
            <a:pPr marL="0" indent="0">
              <a:buNone/>
            </a:pPr>
            <a:r>
              <a:rPr lang="en-US" dirty="0"/>
              <a:t>	&gt;&gt;&gt; </a:t>
            </a:r>
            <a:r>
              <a:rPr lang="en-US" b="1" dirty="0">
                <a:solidFill>
                  <a:schemeClr val="accent3"/>
                </a:solidFill>
              </a:rPr>
              <a:t>X = 1</a:t>
            </a:r>
          </a:p>
          <a:p>
            <a:r>
              <a:rPr lang="en-US" dirty="0"/>
              <a:t>results in following:</a:t>
            </a:r>
          </a:p>
          <a:p>
            <a:pPr lvl="1"/>
            <a:r>
              <a:rPr lang="en-US" dirty="0"/>
              <a:t>Create a </a:t>
            </a:r>
            <a:r>
              <a:rPr lang="en-US" dirty="0" err="1"/>
              <a:t>PyObject</a:t>
            </a:r>
            <a:r>
              <a:rPr lang="en-US" dirty="0"/>
              <a:t>,</a:t>
            </a:r>
          </a:p>
          <a:p>
            <a:pPr lvl="1"/>
            <a:r>
              <a:rPr lang="en-US" dirty="0"/>
              <a:t>Set the type code to integer for the </a:t>
            </a:r>
            <a:r>
              <a:rPr lang="en-US" dirty="0" err="1"/>
              <a:t>PyObject</a:t>
            </a:r>
            <a:r>
              <a:rPr lang="en-US" dirty="0"/>
              <a:t>,</a:t>
            </a:r>
          </a:p>
          <a:p>
            <a:pPr lvl="1"/>
            <a:r>
              <a:rPr lang="en-US" dirty="0"/>
              <a:t>Set the value to 1 for the </a:t>
            </a:r>
            <a:r>
              <a:rPr lang="en-US" dirty="0" err="1"/>
              <a:t>PyObject</a:t>
            </a:r>
            <a:r>
              <a:rPr lang="en-US" dirty="0"/>
              <a:t>,</a:t>
            </a:r>
          </a:p>
          <a:p>
            <a:pPr lvl="1"/>
            <a:r>
              <a:rPr lang="en-US" dirty="0"/>
              <a:t>Create a variable called X,</a:t>
            </a:r>
          </a:p>
          <a:p>
            <a:pPr lvl="1"/>
            <a:r>
              <a:rPr lang="en-US" dirty="0"/>
              <a:t>Point X to the new </a:t>
            </a:r>
            <a:r>
              <a:rPr lang="en-US" dirty="0" err="1"/>
              <a:t>PyObject</a:t>
            </a:r>
            <a:r>
              <a:rPr lang="en-US" dirty="0"/>
              <a:t>,</a:t>
            </a:r>
          </a:p>
          <a:p>
            <a:pPr lvl="1"/>
            <a:r>
              <a:rPr lang="en-US" dirty="0"/>
              <a:t>Increase the </a:t>
            </a:r>
            <a:r>
              <a:rPr lang="en-US" dirty="0" err="1"/>
              <a:t>refcount</a:t>
            </a:r>
            <a:r>
              <a:rPr lang="en-US" dirty="0"/>
              <a:t> of the </a:t>
            </a:r>
            <a:r>
              <a:rPr lang="en-US" dirty="0" err="1"/>
              <a:t>PyObject</a:t>
            </a:r>
            <a:r>
              <a:rPr lang="en-US" dirty="0"/>
              <a:t> by 1.</a:t>
            </a:r>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54</a:t>
            </a:fld>
            <a:endParaRPr lang="en-US" dirty="0">
              <a:uFillTx/>
            </a:endParaRPr>
          </a:p>
        </p:txBody>
      </p:sp>
      <p:graphicFrame>
        <p:nvGraphicFramePr>
          <p:cNvPr id="5" name="Table 5">
            <a:extLst>
              <a:ext uri="{FF2B5EF4-FFF2-40B4-BE49-F238E27FC236}">
                <a16:creationId xmlns:a16="http://schemas.microsoft.com/office/drawing/2014/main" id="{6845CBA3-6090-A040-AB63-BB64F5AE3534}"/>
              </a:ext>
            </a:extLst>
          </p:cNvPr>
          <p:cNvGraphicFramePr>
            <a:graphicFrameLocks noGrp="1"/>
          </p:cNvGraphicFramePr>
          <p:nvPr>
            <p:extLst>
              <p:ext uri="{D42A27DB-BD31-4B8C-83A1-F6EECF244321}">
                <p14:modId xmlns:p14="http://schemas.microsoft.com/office/powerpoint/2010/main" val="1451549410"/>
              </p:ext>
            </p:extLst>
          </p:nvPr>
        </p:nvGraphicFramePr>
        <p:xfrm>
          <a:off x="8565540" y="2895263"/>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1</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0</a:t>
                      </a:r>
                    </a:p>
                  </a:txBody>
                  <a:tcPr/>
                </a:tc>
                <a:extLst>
                  <a:ext uri="{0D108BD9-81ED-4DB2-BD59-A6C34878D82A}">
                    <a16:rowId xmlns:a16="http://schemas.microsoft.com/office/drawing/2014/main" val="3492386478"/>
                  </a:ext>
                </a:extLst>
              </a:tr>
            </a:tbl>
          </a:graphicData>
        </a:graphic>
      </p:graphicFrame>
      <p:graphicFrame>
        <p:nvGraphicFramePr>
          <p:cNvPr id="6" name="Table 5">
            <a:extLst>
              <a:ext uri="{FF2B5EF4-FFF2-40B4-BE49-F238E27FC236}">
                <a16:creationId xmlns:a16="http://schemas.microsoft.com/office/drawing/2014/main" id="{BE33418F-8BCB-9045-8C0C-7633414E30CA}"/>
              </a:ext>
            </a:extLst>
          </p:cNvPr>
          <p:cNvGraphicFramePr>
            <a:graphicFrameLocks noGrp="1"/>
          </p:cNvGraphicFramePr>
          <p:nvPr>
            <p:extLst>
              <p:ext uri="{D42A27DB-BD31-4B8C-83A1-F6EECF244321}">
                <p14:modId xmlns:p14="http://schemas.microsoft.com/office/powerpoint/2010/main" val="1669853443"/>
              </p:ext>
            </p:extLst>
          </p:nvPr>
        </p:nvGraphicFramePr>
        <p:xfrm>
          <a:off x="5257800" y="2895263"/>
          <a:ext cx="2485416" cy="741680"/>
        </p:xfrm>
        <a:graphic>
          <a:graphicData uri="http://schemas.openxmlformats.org/drawingml/2006/table">
            <a:tbl>
              <a:tblPr firstRow="1" bandRow="1">
                <a:tableStyleId>{69C7853C-536D-4A76-A0AE-DD22124D55A5}</a:tableStyleId>
              </a:tblPr>
              <a:tblGrid>
                <a:gridCol w="2485416">
                  <a:extLst>
                    <a:ext uri="{9D8B030D-6E8A-4147-A177-3AD203B41FA5}">
                      <a16:colId xmlns:a16="http://schemas.microsoft.com/office/drawing/2014/main" val="3963211874"/>
                    </a:ext>
                  </a:extLst>
                </a:gridCol>
              </a:tblGrid>
              <a:tr h="370840">
                <a:tc>
                  <a:txBody>
                    <a:bodyPr/>
                    <a:lstStyle/>
                    <a:p>
                      <a:pPr algn="ctr"/>
                      <a:r>
                        <a:rPr lang="en-NL" dirty="0"/>
                        <a:t>Python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104423"/>
                  </a:ext>
                </a:extLst>
              </a:tr>
              <a:tr h="370840">
                <a:tc>
                  <a:txBody>
                    <a:bodyPr/>
                    <a:lstStyle/>
                    <a:p>
                      <a:pPr algn="ctr"/>
                      <a:r>
                        <a:rPr lang="en-NL" dirty="0"/>
                        <a:t>X</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94063742"/>
                  </a:ext>
                </a:extLst>
              </a:tr>
            </a:tbl>
          </a:graphicData>
        </a:graphic>
      </p:graphicFrame>
      <p:cxnSp>
        <p:nvCxnSpPr>
          <p:cNvPr id="7" name="Straight Arrow Connector 6">
            <a:extLst>
              <a:ext uri="{FF2B5EF4-FFF2-40B4-BE49-F238E27FC236}">
                <a16:creationId xmlns:a16="http://schemas.microsoft.com/office/drawing/2014/main" id="{6F9CB792-C872-4F4B-8751-6E36436F44B2}"/>
              </a:ext>
            </a:extLst>
          </p:cNvPr>
          <p:cNvCxnSpPr>
            <a:cxnSpLocks/>
            <a:stCxn id="6" idx="3"/>
            <a:endCxn id="5" idx="1"/>
          </p:cNvCxnSpPr>
          <p:nvPr/>
        </p:nvCxnSpPr>
        <p:spPr>
          <a:xfrm>
            <a:off x="7743216" y="3266103"/>
            <a:ext cx="822324" cy="370840"/>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graphicFrame>
        <p:nvGraphicFramePr>
          <p:cNvPr id="13" name="Table 5">
            <a:extLst>
              <a:ext uri="{FF2B5EF4-FFF2-40B4-BE49-F238E27FC236}">
                <a16:creationId xmlns:a16="http://schemas.microsoft.com/office/drawing/2014/main" id="{BC292897-A33F-D243-B9F1-4B74225F40E3}"/>
              </a:ext>
            </a:extLst>
          </p:cNvPr>
          <p:cNvGraphicFramePr>
            <a:graphicFrameLocks noGrp="1"/>
          </p:cNvGraphicFramePr>
          <p:nvPr>
            <p:extLst>
              <p:ext uri="{D42A27DB-BD31-4B8C-83A1-F6EECF244321}">
                <p14:modId xmlns:p14="http://schemas.microsoft.com/office/powerpoint/2010/main" val="3369153486"/>
              </p:ext>
            </p:extLst>
          </p:nvPr>
        </p:nvGraphicFramePr>
        <p:xfrm>
          <a:off x="8565540" y="2900551"/>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1</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1</a:t>
                      </a:r>
                    </a:p>
                  </a:txBody>
                  <a:tcPr/>
                </a:tc>
                <a:extLst>
                  <a:ext uri="{0D108BD9-81ED-4DB2-BD59-A6C34878D82A}">
                    <a16:rowId xmlns:a16="http://schemas.microsoft.com/office/drawing/2014/main" val="3492386478"/>
                  </a:ext>
                </a:extLst>
              </a:tr>
            </a:tbl>
          </a:graphicData>
        </a:graphic>
      </p:graphicFrame>
    </p:spTree>
    <p:extLst>
      <p:ext uri="{BB962C8B-B14F-4D97-AF65-F5344CB8AC3E}">
        <p14:creationId xmlns:p14="http://schemas.microsoft.com/office/powerpoint/2010/main" val="290351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par>
                                <p:cTn id="30" presetID="3" presetClass="entr" presetSubtype="1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par>
                                <p:cTn id="38" presetID="3" presetClass="exit" presetSubtype="10" fill="hold" nodeType="withEffect">
                                  <p:stCondLst>
                                    <p:cond delay="0"/>
                                  </p:stCondLst>
                                  <p:childTnLst>
                                    <p:animEffect transition="out" filter="blinds(horizontal)">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Python object model 2</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Next, 2 is assigned to variable X.</a:t>
            </a:r>
          </a:p>
          <a:p>
            <a:pPr marL="0" indent="0">
              <a:buNone/>
            </a:pPr>
            <a:r>
              <a:rPr lang="en-US" dirty="0"/>
              <a:t>	&gt;&gt;&gt; </a:t>
            </a:r>
            <a:r>
              <a:rPr lang="en-US" b="1" dirty="0">
                <a:solidFill>
                  <a:schemeClr val="accent3"/>
                </a:solidFill>
              </a:rPr>
              <a:t>X = 2</a:t>
            </a:r>
            <a:endParaRPr lang="en-US" b="1" dirty="0">
              <a:solidFill>
                <a:srgbClr val="FFFF00"/>
              </a:solidFill>
            </a:endParaRPr>
          </a:p>
          <a:p>
            <a:r>
              <a:rPr lang="en-US" dirty="0"/>
              <a:t>Python will do the following:</a:t>
            </a:r>
          </a:p>
          <a:p>
            <a:pPr lvl="1"/>
            <a:r>
              <a:rPr lang="en-US" dirty="0"/>
              <a:t>Create a new </a:t>
            </a:r>
            <a:r>
              <a:rPr lang="en-US" dirty="0" err="1"/>
              <a:t>PyObject</a:t>
            </a:r>
            <a:r>
              <a:rPr lang="en-US" dirty="0"/>
              <a:t>,</a:t>
            </a:r>
          </a:p>
          <a:p>
            <a:pPr lvl="1"/>
            <a:r>
              <a:rPr lang="en-US" dirty="0"/>
              <a:t>Set the type code to integer</a:t>
            </a:r>
          </a:p>
          <a:p>
            <a:pPr marL="457200" lvl="1" indent="0">
              <a:buNone/>
            </a:pPr>
            <a:r>
              <a:rPr lang="en-US" dirty="0"/>
              <a:t>	for the </a:t>
            </a:r>
            <a:r>
              <a:rPr lang="en-US" dirty="0" err="1"/>
              <a:t>PyObject</a:t>
            </a:r>
            <a:r>
              <a:rPr lang="en-US" dirty="0"/>
              <a:t>,</a:t>
            </a:r>
          </a:p>
          <a:p>
            <a:pPr lvl="1"/>
            <a:r>
              <a:rPr lang="en-US" dirty="0"/>
              <a:t>Set the value to 2 for the </a:t>
            </a:r>
            <a:r>
              <a:rPr lang="en-US" dirty="0" err="1"/>
              <a:t>PyObject</a:t>
            </a:r>
            <a:r>
              <a:rPr lang="en-US" dirty="0"/>
              <a:t>,</a:t>
            </a:r>
          </a:p>
          <a:p>
            <a:pPr lvl="1"/>
            <a:r>
              <a:rPr lang="en-US" dirty="0"/>
              <a:t>Point X to the new </a:t>
            </a:r>
            <a:r>
              <a:rPr lang="en-US" dirty="0" err="1"/>
              <a:t>PyObject</a:t>
            </a:r>
            <a:r>
              <a:rPr lang="en-US" dirty="0"/>
              <a:t>,</a:t>
            </a:r>
          </a:p>
          <a:p>
            <a:pPr lvl="1"/>
            <a:r>
              <a:rPr lang="en-US" dirty="0"/>
              <a:t>Increase the </a:t>
            </a:r>
            <a:r>
              <a:rPr lang="en-US" dirty="0" err="1"/>
              <a:t>refcount</a:t>
            </a:r>
            <a:r>
              <a:rPr lang="en-US" dirty="0"/>
              <a:t> of the new </a:t>
            </a:r>
            <a:r>
              <a:rPr lang="en-US" dirty="0" err="1"/>
              <a:t>PyObject</a:t>
            </a:r>
            <a:r>
              <a:rPr lang="en-US" dirty="0"/>
              <a:t> by 1.</a:t>
            </a:r>
          </a:p>
          <a:p>
            <a:pPr lvl="1"/>
            <a:r>
              <a:rPr lang="en-US" dirty="0"/>
              <a:t>Decrease the </a:t>
            </a:r>
            <a:r>
              <a:rPr lang="en-US" dirty="0" err="1"/>
              <a:t>refcount</a:t>
            </a:r>
            <a:r>
              <a:rPr lang="en-US" dirty="0"/>
              <a:t> of the old </a:t>
            </a:r>
            <a:r>
              <a:rPr lang="en-US" dirty="0" err="1"/>
              <a:t>PyObject</a:t>
            </a:r>
            <a:r>
              <a:rPr lang="en-US" dirty="0"/>
              <a:t> by 1.</a:t>
            </a:r>
          </a:p>
          <a:p>
            <a:pPr lvl="1"/>
            <a:endParaRPr lang="en-US" dirty="0"/>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55</a:t>
            </a:fld>
            <a:endParaRPr lang="en-US" dirty="0">
              <a:uFillTx/>
            </a:endParaRPr>
          </a:p>
        </p:txBody>
      </p:sp>
      <p:graphicFrame>
        <p:nvGraphicFramePr>
          <p:cNvPr id="7" name="Table 5">
            <a:extLst>
              <a:ext uri="{FF2B5EF4-FFF2-40B4-BE49-F238E27FC236}">
                <a16:creationId xmlns:a16="http://schemas.microsoft.com/office/drawing/2014/main" id="{72B41A20-62C5-2A4A-89BF-6A8D99730EC2}"/>
              </a:ext>
            </a:extLst>
          </p:cNvPr>
          <p:cNvGraphicFramePr>
            <a:graphicFrameLocks noGrp="1"/>
          </p:cNvGraphicFramePr>
          <p:nvPr>
            <p:extLst>
              <p:ext uri="{D42A27DB-BD31-4B8C-83A1-F6EECF244321}">
                <p14:modId xmlns:p14="http://schemas.microsoft.com/office/powerpoint/2010/main" val="3544431054"/>
              </p:ext>
            </p:extLst>
          </p:nvPr>
        </p:nvGraphicFramePr>
        <p:xfrm>
          <a:off x="8565540" y="2895263"/>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1</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1</a:t>
                      </a:r>
                    </a:p>
                  </a:txBody>
                  <a:tcPr/>
                </a:tc>
                <a:extLst>
                  <a:ext uri="{0D108BD9-81ED-4DB2-BD59-A6C34878D82A}">
                    <a16:rowId xmlns:a16="http://schemas.microsoft.com/office/drawing/2014/main" val="3492386478"/>
                  </a:ext>
                </a:extLst>
              </a:tr>
            </a:tbl>
          </a:graphicData>
        </a:graphic>
      </p:graphicFrame>
      <p:graphicFrame>
        <p:nvGraphicFramePr>
          <p:cNvPr id="8" name="Table 7">
            <a:extLst>
              <a:ext uri="{FF2B5EF4-FFF2-40B4-BE49-F238E27FC236}">
                <a16:creationId xmlns:a16="http://schemas.microsoft.com/office/drawing/2014/main" id="{32E5E39C-B444-6D47-8FCC-8A3887BFE710}"/>
              </a:ext>
            </a:extLst>
          </p:cNvPr>
          <p:cNvGraphicFramePr>
            <a:graphicFrameLocks noGrp="1"/>
          </p:cNvGraphicFramePr>
          <p:nvPr>
            <p:extLst>
              <p:ext uri="{D42A27DB-BD31-4B8C-83A1-F6EECF244321}">
                <p14:modId xmlns:p14="http://schemas.microsoft.com/office/powerpoint/2010/main" val="694897136"/>
              </p:ext>
            </p:extLst>
          </p:nvPr>
        </p:nvGraphicFramePr>
        <p:xfrm>
          <a:off x="5257800" y="2895263"/>
          <a:ext cx="2485416" cy="741680"/>
        </p:xfrm>
        <a:graphic>
          <a:graphicData uri="http://schemas.openxmlformats.org/drawingml/2006/table">
            <a:tbl>
              <a:tblPr firstRow="1" bandRow="1">
                <a:tableStyleId>{69C7853C-536D-4A76-A0AE-DD22124D55A5}</a:tableStyleId>
              </a:tblPr>
              <a:tblGrid>
                <a:gridCol w="2485416">
                  <a:extLst>
                    <a:ext uri="{9D8B030D-6E8A-4147-A177-3AD203B41FA5}">
                      <a16:colId xmlns:a16="http://schemas.microsoft.com/office/drawing/2014/main" val="3963211874"/>
                    </a:ext>
                  </a:extLst>
                </a:gridCol>
              </a:tblGrid>
              <a:tr h="370840">
                <a:tc>
                  <a:txBody>
                    <a:bodyPr/>
                    <a:lstStyle/>
                    <a:p>
                      <a:pPr algn="ctr"/>
                      <a:r>
                        <a:rPr lang="en-NL" dirty="0"/>
                        <a:t>Python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104423"/>
                  </a:ext>
                </a:extLst>
              </a:tr>
              <a:tr h="370840">
                <a:tc>
                  <a:txBody>
                    <a:bodyPr/>
                    <a:lstStyle/>
                    <a:p>
                      <a:pPr algn="ctr"/>
                      <a:r>
                        <a:rPr lang="en-NL" dirty="0"/>
                        <a:t>X</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94063742"/>
                  </a:ext>
                </a:extLst>
              </a:tr>
            </a:tbl>
          </a:graphicData>
        </a:graphic>
      </p:graphicFrame>
      <p:cxnSp>
        <p:nvCxnSpPr>
          <p:cNvPr id="9" name="Straight Arrow Connector 8">
            <a:extLst>
              <a:ext uri="{FF2B5EF4-FFF2-40B4-BE49-F238E27FC236}">
                <a16:creationId xmlns:a16="http://schemas.microsoft.com/office/drawing/2014/main" id="{3289AAC7-F3D3-B84F-B1DE-81E0EAE16691}"/>
              </a:ext>
            </a:extLst>
          </p:cNvPr>
          <p:cNvCxnSpPr>
            <a:cxnSpLocks/>
            <a:stCxn id="8" idx="3"/>
            <a:endCxn id="7" idx="1"/>
          </p:cNvCxnSpPr>
          <p:nvPr/>
        </p:nvCxnSpPr>
        <p:spPr>
          <a:xfrm>
            <a:off x="7743216" y="3266103"/>
            <a:ext cx="822324" cy="370840"/>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graphicFrame>
        <p:nvGraphicFramePr>
          <p:cNvPr id="11" name="Table 5">
            <a:extLst>
              <a:ext uri="{FF2B5EF4-FFF2-40B4-BE49-F238E27FC236}">
                <a16:creationId xmlns:a16="http://schemas.microsoft.com/office/drawing/2014/main" id="{076362D6-8555-1946-905B-F2F2FFADED39}"/>
              </a:ext>
            </a:extLst>
          </p:cNvPr>
          <p:cNvGraphicFramePr>
            <a:graphicFrameLocks noGrp="1"/>
          </p:cNvGraphicFramePr>
          <p:nvPr>
            <p:extLst>
              <p:ext uri="{D42A27DB-BD31-4B8C-83A1-F6EECF244321}">
                <p14:modId xmlns:p14="http://schemas.microsoft.com/office/powerpoint/2010/main" val="2132352310"/>
              </p:ext>
            </p:extLst>
          </p:nvPr>
        </p:nvGraphicFramePr>
        <p:xfrm>
          <a:off x="8565540" y="4765039"/>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2</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0</a:t>
                      </a:r>
                    </a:p>
                  </a:txBody>
                  <a:tcPr/>
                </a:tc>
                <a:extLst>
                  <a:ext uri="{0D108BD9-81ED-4DB2-BD59-A6C34878D82A}">
                    <a16:rowId xmlns:a16="http://schemas.microsoft.com/office/drawing/2014/main" val="3492386478"/>
                  </a:ext>
                </a:extLst>
              </a:tr>
            </a:tbl>
          </a:graphicData>
        </a:graphic>
      </p:graphicFrame>
      <p:graphicFrame>
        <p:nvGraphicFramePr>
          <p:cNvPr id="12" name="Table 5">
            <a:extLst>
              <a:ext uri="{FF2B5EF4-FFF2-40B4-BE49-F238E27FC236}">
                <a16:creationId xmlns:a16="http://schemas.microsoft.com/office/drawing/2014/main" id="{5455E353-A58E-B34A-8024-5ED01A79FA71}"/>
              </a:ext>
            </a:extLst>
          </p:cNvPr>
          <p:cNvGraphicFramePr>
            <a:graphicFrameLocks noGrp="1"/>
          </p:cNvGraphicFramePr>
          <p:nvPr>
            <p:extLst>
              <p:ext uri="{D42A27DB-BD31-4B8C-83A1-F6EECF244321}">
                <p14:modId xmlns:p14="http://schemas.microsoft.com/office/powerpoint/2010/main" val="3907286893"/>
              </p:ext>
            </p:extLst>
          </p:nvPr>
        </p:nvGraphicFramePr>
        <p:xfrm>
          <a:off x="8565540" y="4765039"/>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2</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1</a:t>
                      </a:r>
                    </a:p>
                  </a:txBody>
                  <a:tcPr/>
                </a:tc>
                <a:extLst>
                  <a:ext uri="{0D108BD9-81ED-4DB2-BD59-A6C34878D82A}">
                    <a16:rowId xmlns:a16="http://schemas.microsoft.com/office/drawing/2014/main" val="3492386478"/>
                  </a:ext>
                </a:extLst>
              </a:tr>
            </a:tbl>
          </a:graphicData>
        </a:graphic>
      </p:graphicFrame>
      <p:cxnSp>
        <p:nvCxnSpPr>
          <p:cNvPr id="10" name="Straight Arrow Connector 9">
            <a:extLst>
              <a:ext uri="{FF2B5EF4-FFF2-40B4-BE49-F238E27FC236}">
                <a16:creationId xmlns:a16="http://schemas.microsoft.com/office/drawing/2014/main" id="{0C8B06E8-E09E-A441-AABD-9CC9A7B697F4}"/>
              </a:ext>
            </a:extLst>
          </p:cNvPr>
          <p:cNvCxnSpPr>
            <a:cxnSpLocks/>
            <a:stCxn id="8" idx="3"/>
            <a:endCxn id="11" idx="1"/>
          </p:cNvCxnSpPr>
          <p:nvPr/>
        </p:nvCxnSpPr>
        <p:spPr>
          <a:xfrm>
            <a:off x="7743216" y="3266103"/>
            <a:ext cx="822324" cy="2240616"/>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graphicFrame>
        <p:nvGraphicFramePr>
          <p:cNvPr id="13" name="Table 5">
            <a:extLst>
              <a:ext uri="{FF2B5EF4-FFF2-40B4-BE49-F238E27FC236}">
                <a16:creationId xmlns:a16="http://schemas.microsoft.com/office/drawing/2014/main" id="{66DC8C8F-2114-C747-A30E-6ABC0E935864}"/>
              </a:ext>
            </a:extLst>
          </p:cNvPr>
          <p:cNvGraphicFramePr>
            <a:graphicFrameLocks noGrp="1"/>
          </p:cNvGraphicFramePr>
          <p:nvPr>
            <p:extLst>
              <p:ext uri="{D42A27DB-BD31-4B8C-83A1-F6EECF244321}">
                <p14:modId xmlns:p14="http://schemas.microsoft.com/office/powerpoint/2010/main" val="3864026484"/>
              </p:ext>
            </p:extLst>
          </p:nvPr>
        </p:nvGraphicFramePr>
        <p:xfrm>
          <a:off x="8565540" y="2890958"/>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1</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0</a:t>
                      </a:r>
                    </a:p>
                  </a:txBody>
                  <a:tcPr/>
                </a:tc>
                <a:extLst>
                  <a:ext uri="{0D108BD9-81ED-4DB2-BD59-A6C34878D82A}">
                    <a16:rowId xmlns:a16="http://schemas.microsoft.com/office/drawing/2014/main" val="3492386478"/>
                  </a:ext>
                </a:extLst>
              </a:tr>
            </a:tbl>
          </a:graphicData>
        </a:graphic>
      </p:graphicFrame>
    </p:spTree>
    <p:extLst>
      <p:ext uri="{BB962C8B-B14F-4D97-AF65-F5344CB8AC3E}">
        <p14:creationId xmlns:p14="http://schemas.microsoft.com/office/powerpoint/2010/main" val="190229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linds(horizontal)">
                                      <p:cBhvr>
                                        <p:cTn id="24" dur="500"/>
                                        <p:tgtEl>
                                          <p:spTgt spid="3">
                                            <p:txEl>
                                              <p:pRg st="7" end="7"/>
                                            </p:txEl>
                                          </p:spTgt>
                                        </p:tgtEl>
                                      </p:cBhvr>
                                    </p:animEffect>
                                  </p:childTnLst>
                                </p:cTn>
                              </p:par>
                              <p:par>
                                <p:cTn id="25" presetID="3" presetClass="exit" presetSubtype="10" fill="hold" nodeType="withEffect">
                                  <p:stCondLst>
                                    <p:cond delay="0"/>
                                  </p:stCondLst>
                                  <p:childTnLst>
                                    <p:animEffect transition="out" filter="blinds(horizont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xit" presetSubtype="10" fill="hold" nodeType="withEffect">
                                  <p:stCondLst>
                                    <p:cond delay="0"/>
                                  </p:stCondLst>
                                  <p:childTnLst>
                                    <p:animEffect transition="out" filter="blinds(horizontal)">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childTnLst>
                          </p:cTn>
                        </p:par>
                        <p:par>
                          <p:cTn id="40" fill="hold">
                            <p:stCondLst>
                              <p:cond delay="500"/>
                            </p:stCondLst>
                            <p:childTnLst>
                              <p:par>
                                <p:cTn id="41" presetID="3" presetClass="entr" presetSubtype="1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blinds(horizontal)">
                                      <p:cBhvr>
                                        <p:cTn id="48" dur="500"/>
                                        <p:tgtEl>
                                          <p:spTgt spid="3">
                                            <p:txEl>
                                              <p:pRg st="9" end="9"/>
                                            </p:txEl>
                                          </p:spTgt>
                                        </p:tgtEl>
                                      </p:cBhvr>
                                    </p:animEffect>
                                  </p:childTnLst>
                                </p:cTn>
                              </p:par>
                              <p:par>
                                <p:cTn id="49" presetID="3" presetClass="exit" presetSubtype="10" fill="hold" nodeType="withEffect">
                                  <p:stCondLst>
                                    <p:cond delay="0"/>
                                  </p:stCondLst>
                                  <p:childTnLst>
                                    <p:animEffect transition="out" filter="blinds(horizontal)">
                                      <p:cBhvr>
                                        <p:cTn id="50" dur="500"/>
                                        <p:tgtEl>
                                          <p:spTgt spid="7"/>
                                        </p:tgtEl>
                                      </p:cBhvr>
                                    </p:animEffect>
                                    <p:set>
                                      <p:cBhvr>
                                        <p:cTn id="51" dur="1" fill="hold">
                                          <p:stCondLst>
                                            <p:cond delay="499"/>
                                          </p:stCondLst>
                                        </p:cTn>
                                        <p:tgtEl>
                                          <p:spTgt spid="7"/>
                                        </p:tgtEl>
                                        <p:attrNameLst>
                                          <p:attrName>style.visibility</p:attrName>
                                        </p:attrNameLst>
                                      </p:cBhvr>
                                      <p:to>
                                        <p:strVal val="hidden"/>
                                      </p:to>
                                    </p:set>
                                  </p:childTnLst>
                                </p:cTn>
                              </p:par>
                            </p:childTnLst>
                          </p:cTn>
                        </p:par>
                        <p:par>
                          <p:cTn id="52" fill="hold">
                            <p:stCondLst>
                              <p:cond delay="500"/>
                            </p:stCondLst>
                            <p:childTnLst>
                              <p:par>
                                <p:cTn id="53" presetID="3" presetClass="entr" presetSubtype="10"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linds(horizontal)">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Python object model 3</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We add Y and assigning to it variable X.</a:t>
            </a:r>
          </a:p>
          <a:p>
            <a:pPr marL="0" indent="0">
              <a:buNone/>
            </a:pPr>
            <a:r>
              <a:rPr lang="en-US" dirty="0"/>
              <a:t>	&gt;&gt;&gt; </a:t>
            </a:r>
            <a:r>
              <a:rPr lang="en-US" b="1" dirty="0">
                <a:solidFill>
                  <a:schemeClr val="accent3"/>
                </a:solidFill>
              </a:rPr>
              <a:t>Y = X</a:t>
            </a:r>
            <a:endParaRPr lang="en-US" b="1" dirty="0">
              <a:solidFill>
                <a:srgbClr val="FFFF00"/>
              </a:solidFill>
            </a:endParaRPr>
          </a:p>
          <a:p>
            <a:r>
              <a:rPr lang="en-US" dirty="0"/>
              <a:t>Python will do the following:</a:t>
            </a:r>
          </a:p>
          <a:p>
            <a:pPr lvl="1"/>
            <a:r>
              <a:rPr lang="en-US" dirty="0"/>
              <a:t>Create a variable called Y,</a:t>
            </a:r>
          </a:p>
          <a:p>
            <a:pPr lvl="1"/>
            <a:r>
              <a:rPr lang="en-US" dirty="0"/>
              <a:t>Point Y to the </a:t>
            </a:r>
            <a:r>
              <a:rPr lang="en-US" dirty="0" err="1"/>
              <a:t>PyObject</a:t>
            </a:r>
            <a:endParaRPr lang="en-US" dirty="0"/>
          </a:p>
          <a:p>
            <a:pPr marL="457200" lvl="1" indent="0">
              <a:buNone/>
            </a:pPr>
            <a:r>
              <a:rPr lang="en-US" dirty="0"/>
              <a:t>	X is pointing to,</a:t>
            </a:r>
          </a:p>
          <a:p>
            <a:pPr lvl="1"/>
            <a:r>
              <a:rPr lang="en-US" dirty="0"/>
              <a:t>Increase the </a:t>
            </a:r>
            <a:r>
              <a:rPr lang="en-US" dirty="0" err="1"/>
              <a:t>refcount</a:t>
            </a:r>
            <a:r>
              <a:rPr lang="en-US" dirty="0"/>
              <a:t> of </a:t>
            </a:r>
          </a:p>
          <a:p>
            <a:pPr marL="457200" lvl="1" indent="0">
              <a:buNone/>
            </a:pPr>
            <a:r>
              <a:rPr lang="en-US" dirty="0"/>
              <a:t>	the </a:t>
            </a:r>
            <a:r>
              <a:rPr lang="en-US" dirty="0" err="1"/>
              <a:t>PyObject</a:t>
            </a:r>
            <a:r>
              <a:rPr lang="en-US" dirty="0"/>
              <a:t> by 1.</a:t>
            </a:r>
          </a:p>
          <a:p>
            <a:pPr lvl="1"/>
            <a:endParaRPr lang="en-US" dirty="0"/>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56</a:t>
            </a:fld>
            <a:endParaRPr lang="en-US" dirty="0">
              <a:uFillTx/>
            </a:endParaRPr>
          </a:p>
        </p:txBody>
      </p:sp>
      <p:graphicFrame>
        <p:nvGraphicFramePr>
          <p:cNvPr id="8" name="Table 7">
            <a:extLst>
              <a:ext uri="{FF2B5EF4-FFF2-40B4-BE49-F238E27FC236}">
                <a16:creationId xmlns:a16="http://schemas.microsoft.com/office/drawing/2014/main" id="{32E5E39C-B444-6D47-8FCC-8A3887BFE710}"/>
              </a:ext>
            </a:extLst>
          </p:cNvPr>
          <p:cNvGraphicFramePr>
            <a:graphicFrameLocks noGrp="1"/>
          </p:cNvGraphicFramePr>
          <p:nvPr/>
        </p:nvGraphicFramePr>
        <p:xfrm>
          <a:off x="5257800" y="2895263"/>
          <a:ext cx="2485416" cy="741680"/>
        </p:xfrm>
        <a:graphic>
          <a:graphicData uri="http://schemas.openxmlformats.org/drawingml/2006/table">
            <a:tbl>
              <a:tblPr firstRow="1" bandRow="1">
                <a:tableStyleId>{69C7853C-536D-4A76-A0AE-DD22124D55A5}</a:tableStyleId>
              </a:tblPr>
              <a:tblGrid>
                <a:gridCol w="2485416">
                  <a:extLst>
                    <a:ext uri="{9D8B030D-6E8A-4147-A177-3AD203B41FA5}">
                      <a16:colId xmlns:a16="http://schemas.microsoft.com/office/drawing/2014/main" val="3963211874"/>
                    </a:ext>
                  </a:extLst>
                </a:gridCol>
              </a:tblGrid>
              <a:tr h="370840">
                <a:tc>
                  <a:txBody>
                    <a:bodyPr/>
                    <a:lstStyle/>
                    <a:p>
                      <a:pPr algn="ctr"/>
                      <a:r>
                        <a:rPr lang="en-NL" dirty="0"/>
                        <a:t>Python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104423"/>
                  </a:ext>
                </a:extLst>
              </a:tr>
              <a:tr h="370840">
                <a:tc>
                  <a:txBody>
                    <a:bodyPr/>
                    <a:lstStyle/>
                    <a:p>
                      <a:pPr algn="ctr"/>
                      <a:r>
                        <a:rPr lang="en-NL" dirty="0"/>
                        <a:t>X</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94063742"/>
                  </a:ext>
                </a:extLst>
              </a:tr>
            </a:tbl>
          </a:graphicData>
        </a:graphic>
      </p:graphicFrame>
      <p:graphicFrame>
        <p:nvGraphicFramePr>
          <p:cNvPr id="11" name="Table 5">
            <a:extLst>
              <a:ext uri="{FF2B5EF4-FFF2-40B4-BE49-F238E27FC236}">
                <a16:creationId xmlns:a16="http://schemas.microsoft.com/office/drawing/2014/main" id="{076362D6-8555-1946-905B-F2F2FFADED39}"/>
              </a:ext>
            </a:extLst>
          </p:cNvPr>
          <p:cNvGraphicFramePr>
            <a:graphicFrameLocks noGrp="1"/>
          </p:cNvGraphicFramePr>
          <p:nvPr>
            <p:extLst>
              <p:ext uri="{D42A27DB-BD31-4B8C-83A1-F6EECF244321}">
                <p14:modId xmlns:p14="http://schemas.microsoft.com/office/powerpoint/2010/main" val="2690253108"/>
              </p:ext>
            </p:extLst>
          </p:nvPr>
        </p:nvGraphicFramePr>
        <p:xfrm>
          <a:off x="8565540" y="4765039"/>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2</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1</a:t>
                      </a:r>
                    </a:p>
                  </a:txBody>
                  <a:tcPr/>
                </a:tc>
                <a:extLst>
                  <a:ext uri="{0D108BD9-81ED-4DB2-BD59-A6C34878D82A}">
                    <a16:rowId xmlns:a16="http://schemas.microsoft.com/office/drawing/2014/main" val="3492386478"/>
                  </a:ext>
                </a:extLst>
              </a:tr>
            </a:tbl>
          </a:graphicData>
        </a:graphic>
      </p:graphicFrame>
      <p:graphicFrame>
        <p:nvGraphicFramePr>
          <p:cNvPr id="12" name="Table 5">
            <a:extLst>
              <a:ext uri="{FF2B5EF4-FFF2-40B4-BE49-F238E27FC236}">
                <a16:creationId xmlns:a16="http://schemas.microsoft.com/office/drawing/2014/main" id="{5455E353-A58E-B34A-8024-5ED01A79FA71}"/>
              </a:ext>
            </a:extLst>
          </p:cNvPr>
          <p:cNvGraphicFramePr>
            <a:graphicFrameLocks noGrp="1"/>
          </p:cNvGraphicFramePr>
          <p:nvPr>
            <p:extLst>
              <p:ext uri="{D42A27DB-BD31-4B8C-83A1-F6EECF244321}">
                <p14:modId xmlns:p14="http://schemas.microsoft.com/office/powerpoint/2010/main" val="387180119"/>
              </p:ext>
            </p:extLst>
          </p:nvPr>
        </p:nvGraphicFramePr>
        <p:xfrm>
          <a:off x="8571887" y="4762985"/>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2</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2</a:t>
                      </a:r>
                    </a:p>
                  </a:txBody>
                  <a:tcPr/>
                </a:tc>
                <a:extLst>
                  <a:ext uri="{0D108BD9-81ED-4DB2-BD59-A6C34878D82A}">
                    <a16:rowId xmlns:a16="http://schemas.microsoft.com/office/drawing/2014/main" val="3492386478"/>
                  </a:ext>
                </a:extLst>
              </a:tr>
            </a:tbl>
          </a:graphicData>
        </a:graphic>
      </p:graphicFrame>
      <p:cxnSp>
        <p:nvCxnSpPr>
          <p:cNvPr id="10" name="Straight Arrow Connector 9">
            <a:extLst>
              <a:ext uri="{FF2B5EF4-FFF2-40B4-BE49-F238E27FC236}">
                <a16:creationId xmlns:a16="http://schemas.microsoft.com/office/drawing/2014/main" id="{0C8B06E8-E09E-A441-AABD-9CC9A7B697F4}"/>
              </a:ext>
            </a:extLst>
          </p:cNvPr>
          <p:cNvCxnSpPr>
            <a:cxnSpLocks/>
            <a:stCxn id="8" idx="3"/>
          </p:cNvCxnSpPr>
          <p:nvPr/>
        </p:nvCxnSpPr>
        <p:spPr>
          <a:xfrm>
            <a:off x="7743216" y="3266103"/>
            <a:ext cx="822324" cy="2055196"/>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graphicFrame>
        <p:nvGraphicFramePr>
          <p:cNvPr id="13" name="Table 5">
            <a:extLst>
              <a:ext uri="{FF2B5EF4-FFF2-40B4-BE49-F238E27FC236}">
                <a16:creationId xmlns:a16="http://schemas.microsoft.com/office/drawing/2014/main" id="{66DC8C8F-2114-C747-A30E-6ABC0E935864}"/>
              </a:ext>
            </a:extLst>
          </p:cNvPr>
          <p:cNvGraphicFramePr>
            <a:graphicFrameLocks noGrp="1"/>
          </p:cNvGraphicFramePr>
          <p:nvPr>
            <p:extLst>
              <p:ext uri="{D42A27DB-BD31-4B8C-83A1-F6EECF244321}">
                <p14:modId xmlns:p14="http://schemas.microsoft.com/office/powerpoint/2010/main" val="3126361867"/>
              </p:ext>
            </p:extLst>
          </p:nvPr>
        </p:nvGraphicFramePr>
        <p:xfrm>
          <a:off x="8565540" y="2895263"/>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1</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0</a:t>
                      </a:r>
                    </a:p>
                  </a:txBody>
                  <a:tcPr/>
                </a:tc>
                <a:extLst>
                  <a:ext uri="{0D108BD9-81ED-4DB2-BD59-A6C34878D82A}">
                    <a16:rowId xmlns:a16="http://schemas.microsoft.com/office/drawing/2014/main" val="3492386478"/>
                  </a:ext>
                </a:extLst>
              </a:tr>
            </a:tbl>
          </a:graphicData>
        </a:graphic>
      </p:graphicFrame>
      <p:graphicFrame>
        <p:nvGraphicFramePr>
          <p:cNvPr id="14" name="Table 13">
            <a:extLst>
              <a:ext uri="{FF2B5EF4-FFF2-40B4-BE49-F238E27FC236}">
                <a16:creationId xmlns:a16="http://schemas.microsoft.com/office/drawing/2014/main" id="{453B4823-4A31-C447-9B94-2ACF0B258DB2}"/>
              </a:ext>
            </a:extLst>
          </p:cNvPr>
          <p:cNvGraphicFramePr>
            <a:graphicFrameLocks noGrp="1"/>
          </p:cNvGraphicFramePr>
          <p:nvPr>
            <p:extLst>
              <p:ext uri="{D42A27DB-BD31-4B8C-83A1-F6EECF244321}">
                <p14:modId xmlns:p14="http://schemas.microsoft.com/office/powerpoint/2010/main" val="1132849148"/>
              </p:ext>
            </p:extLst>
          </p:nvPr>
        </p:nvGraphicFramePr>
        <p:xfrm>
          <a:off x="5257800" y="4779289"/>
          <a:ext cx="2485416" cy="741680"/>
        </p:xfrm>
        <a:graphic>
          <a:graphicData uri="http://schemas.openxmlformats.org/drawingml/2006/table">
            <a:tbl>
              <a:tblPr firstRow="1" bandRow="1">
                <a:tableStyleId>{69C7853C-536D-4A76-A0AE-DD22124D55A5}</a:tableStyleId>
              </a:tblPr>
              <a:tblGrid>
                <a:gridCol w="2485416">
                  <a:extLst>
                    <a:ext uri="{9D8B030D-6E8A-4147-A177-3AD203B41FA5}">
                      <a16:colId xmlns:a16="http://schemas.microsoft.com/office/drawing/2014/main" val="3963211874"/>
                    </a:ext>
                  </a:extLst>
                </a:gridCol>
              </a:tblGrid>
              <a:tr h="370840">
                <a:tc>
                  <a:txBody>
                    <a:bodyPr/>
                    <a:lstStyle/>
                    <a:p>
                      <a:pPr algn="ctr"/>
                      <a:r>
                        <a:rPr lang="en-NL" dirty="0"/>
                        <a:t>Python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104423"/>
                  </a:ext>
                </a:extLst>
              </a:tr>
              <a:tr h="370840">
                <a:tc>
                  <a:txBody>
                    <a:bodyPr/>
                    <a:lstStyle/>
                    <a:p>
                      <a:pPr algn="ctr"/>
                      <a:r>
                        <a:rPr lang="en-NL" dirty="0"/>
                        <a: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94063742"/>
                  </a:ext>
                </a:extLst>
              </a:tr>
            </a:tbl>
          </a:graphicData>
        </a:graphic>
      </p:graphicFrame>
      <p:cxnSp>
        <p:nvCxnSpPr>
          <p:cNvPr id="15" name="Straight Arrow Connector 14">
            <a:extLst>
              <a:ext uri="{FF2B5EF4-FFF2-40B4-BE49-F238E27FC236}">
                <a16:creationId xmlns:a16="http://schemas.microsoft.com/office/drawing/2014/main" id="{A91FDE3B-23D5-894E-9498-AE80CB7A1C77}"/>
              </a:ext>
            </a:extLst>
          </p:cNvPr>
          <p:cNvCxnSpPr>
            <a:cxnSpLocks/>
            <a:stCxn id="14" idx="3"/>
            <a:endCxn id="12" idx="1"/>
          </p:cNvCxnSpPr>
          <p:nvPr/>
        </p:nvCxnSpPr>
        <p:spPr>
          <a:xfrm>
            <a:off x="7743216" y="5150129"/>
            <a:ext cx="828671" cy="354536"/>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728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par>
                                <p:cTn id="30" presetID="3" presetClass="exit" presetSubtype="10" fill="hold" nodeType="withEffect">
                                  <p:stCondLst>
                                    <p:cond delay="0"/>
                                  </p:stCondLst>
                                  <p:childTnLst>
                                    <p:animEffect transition="out" filter="blinds(horizontal)">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par>
                          <p:cTn id="33" fill="hold">
                            <p:stCondLst>
                              <p:cond delay="500"/>
                            </p:stCondLst>
                            <p:childTnLst>
                              <p:par>
                                <p:cTn id="34" presetID="3" presetClass="entr" presetSubtype="1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linds(horizontal)">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Python object model 4</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lnSpcReduction="10000"/>
          </a:bodyPr>
          <a:lstStyle/>
          <a:p>
            <a:r>
              <a:rPr lang="en-US" dirty="0"/>
              <a:t>Finally, 42 is assigned to variable Y.</a:t>
            </a:r>
          </a:p>
          <a:p>
            <a:pPr marL="0" indent="0">
              <a:buNone/>
            </a:pPr>
            <a:r>
              <a:rPr lang="en-US" dirty="0"/>
              <a:t>	&gt;&gt;&gt; </a:t>
            </a:r>
            <a:r>
              <a:rPr lang="en-US" b="1" dirty="0">
                <a:solidFill>
                  <a:schemeClr val="accent3"/>
                </a:solidFill>
              </a:rPr>
              <a:t>Y = 42</a:t>
            </a:r>
            <a:endParaRPr lang="en-US" b="1" dirty="0">
              <a:solidFill>
                <a:srgbClr val="FFFF00"/>
              </a:solidFill>
            </a:endParaRPr>
          </a:p>
          <a:p>
            <a:r>
              <a:rPr lang="en-US" dirty="0"/>
              <a:t>Python will do the following:</a:t>
            </a:r>
          </a:p>
          <a:p>
            <a:pPr lvl="1"/>
            <a:r>
              <a:rPr lang="en-US" dirty="0"/>
              <a:t>Create a new </a:t>
            </a:r>
            <a:r>
              <a:rPr lang="en-US" dirty="0" err="1"/>
              <a:t>PyObject</a:t>
            </a:r>
            <a:r>
              <a:rPr lang="en-US" dirty="0"/>
              <a:t>,</a:t>
            </a:r>
          </a:p>
          <a:p>
            <a:pPr lvl="1"/>
            <a:r>
              <a:rPr lang="en-US" dirty="0"/>
              <a:t>Set the type code to integer</a:t>
            </a:r>
          </a:p>
          <a:p>
            <a:pPr marL="457200" lvl="1" indent="0">
              <a:buNone/>
            </a:pPr>
            <a:r>
              <a:rPr lang="en-US" dirty="0"/>
              <a:t>	for the </a:t>
            </a:r>
            <a:r>
              <a:rPr lang="en-US" dirty="0" err="1"/>
              <a:t>PyObject</a:t>
            </a:r>
            <a:r>
              <a:rPr lang="en-US" dirty="0"/>
              <a:t>,</a:t>
            </a:r>
          </a:p>
          <a:p>
            <a:pPr lvl="1"/>
            <a:r>
              <a:rPr lang="en-US" dirty="0"/>
              <a:t>Set the value to 42 for the </a:t>
            </a:r>
            <a:r>
              <a:rPr lang="en-US" dirty="0" err="1"/>
              <a:t>PyObject</a:t>
            </a:r>
            <a:r>
              <a:rPr lang="en-US" dirty="0"/>
              <a:t>,</a:t>
            </a:r>
          </a:p>
          <a:p>
            <a:pPr lvl="1"/>
            <a:r>
              <a:rPr lang="en-US" dirty="0"/>
              <a:t>Point Y to the new </a:t>
            </a:r>
            <a:r>
              <a:rPr lang="en-US" dirty="0" err="1"/>
              <a:t>PyObject</a:t>
            </a:r>
            <a:r>
              <a:rPr lang="en-US" dirty="0"/>
              <a:t>,</a:t>
            </a:r>
          </a:p>
          <a:p>
            <a:pPr lvl="1"/>
            <a:r>
              <a:rPr lang="en-US" dirty="0"/>
              <a:t>Increase the </a:t>
            </a:r>
            <a:r>
              <a:rPr lang="en-US" dirty="0" err="1"/>
              <a:t>refcount</a:t>
            </a:r>
            <a:r>
              <a:rPr lang="en-US" dirty="0"/>
              <a:t> of </a:t>
            </a:r>
          </a:p>
          <a:p>
            <a:pPr marL="457200" lvl="1" indent="0">
              <a:buNone/>
            </a:pPr>
            <a:r>
              <a:rPr lang="en-US" dirty="0"/>
              <a:t>	the new </a:t>
            </a:r>
            <a:r>
              <a:rPr lang="en-US" dirty="0" err="1"/>
              <a:t>PyObject</a:t>
            </a:r>
            <a:r>
              <a:rPr lang="en-US" dirty="0"/>
              <a:t> by 1.</a:t>
            </a:r>
          </a:p>
          <a:p>
            <a:pPr lvl="1"/>
            <a:r>
              <a:rPr lang="en-US" dirty="0"/>
              <a:t>Decrease the </a:t>
            </a:r>
            <a:r>
              <a:rPr lang="en-US" dirty="0" err="1"/>
              <a:t>refcount</a:t>
            </a:r>
            <a:r>
              <a:rPr lang="en-US" dirty="0"/>
              <a:t> of the old </a:t>
            </a:r>
            <a:r>
              <a:rPr lang="en-US" dirty="0" err="1"/>
              <a:t>PyObject</a:t>
            </a:r>
            <a:r>
              <a:rPr lang="en-US" dirty="0"/>
              <a:t> by 1.</a:t>
            </a:r>
          </a:p>
          <a:p>
            <a:pPr lvl="1"/>
            <a:endParaRPr lang="en-US" dirty="0"/>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57</a:t>
            </a:fld>
            <a:endParaRPr lang="en-US" dirty="0">
              <a:uFillTx/>
            </a:endParaRPr>
          </a:p>
        </p:txBody>
      </p:sp>
      <p:graphicFrame>
        <p:nvGraphicFramePr>
          <p:cNvPr id="7" name="Table 5">
            <a:extLst>
              <a:ext uri="{FF2B5EF4-FFF2-40B4-BE49-F238E27FC236}">
                <a16:creationId xmlns:a16="http://schemas.microsoft.com/office/drawing/2014/main" id="{72B41A20-62C5-2A4A-89BF-6A8D99730EC2}"/>
              </a:ext>
            </a:extLst>
          </p:cNvPr>
          <p:cNvGraphicFramePr>
            <a:graphicFrameLocks noGrp="1"/>
          </p:cNvGraphicFramePr>
          <p:nvPr>
            <p:extLst>
              <p:ext uri="{D42A27DB-BD31-4B8C-83A1-F6EECF244321}">
                <p14:modId xmlns:p14="http://schemas.microsoft.com/office/powerpoint/2010/main" val="2394846546"/>
              </p:ext>
            </p:extLst>
          </p:nvPr>
        </p:nvGraphicFramePr>
        <p:xfrm>
          <a:off x="8565540" y="2895263"/>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1</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0</a:t>
                      </a:r>
                    </a:p>
                  </a:txBody>
                  <a:tcPr/>
                </a:tc>
                <a:extLst>
                  <a:ext uri="{0D108BD9-81ED-4DB2-BD59-A6C34878D82A}">
                    <a16:rowId xmlns:a16="http://schemas.microsoft.com/office/drawing/2014/main" val="3492386478"/>
                  </a:ext>
                </a:extLst>
              </a:tr>
            </a:tbl>
          </a:graphicData>
        </a:graphic>
      </p:graphicFrame>
      <p:graphicFrame>
        <p:nvGraphicFramePr>
          <p:cNvPr id="8" name="Table 7">
            <a:extLst>
              <a:ext uri="{FF2B5EF4-FFF2-40B4-BE49-F238E27FC236}">
                <a16:creationId xmlns:a16="http://schemas.microsoft.com/office/drawing/2014/main" id="{32E5E39C-B444-6D47-8FCC-8A3887BFE710}"/>
              </a:ext>
            </a:extLst>
          </p:cNvPr>
          <p:cNvGraphicFramePr>
            <a:graphicFrameLocks noGrp="1"/>
          </p:cNvGraphicFramePr>
          <p:nvPr/>
        </p:nvGraphicFramePr>
        <p:xfrm>
          <a:off x="5257800" y="2895263"/>
          <a:ext cx="2485416" cy="741680"/>
        </p:xfrm>
        <a:graphic>
          <a:graphicData uri="http://schemas.openxmlformats.org/drawingml/2006/table">
            <a:tbl>
              <a:tblPr firstRow="1" bandRow="1">
                <a:tableStyleId>{69C7853C-536D-4A76-A0AE-DD22124D55A5}</a:tableStyleId>
              </a:tblPr>
              <a:tblGrid>
                <a:gridCol w="2485416">
                  <a:extLst>
                    <a:ext uri="{9D8B030D-6E8A-4147-A177-3AD203B41FA5}">
                      <a16:colId xmlns:a16="http://schemas.microsoft.com/office/drawing/2014/main" val="3963211874"/>
                    </a:ext>
                  </a:extLst>
                </a:gridCol>
              </a:tblGrid>
              <a:tr h="370840">
                <a:tc>
                  <a:txBody>
                    <a:bodyPr/>
                    <a:lstStyle/>
                    <a:p>
                      <a:pPr algn="ctr"/>
                      <a:r>
                        <a:rPr lang="en-NL" dirty="0"/>
                        <a:t>Python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104423"/>
                  </a:ext>
                </a:extLst>
              </a:tr>
              <a:tr h="370840">
                <a:tc>
                  <a:txBody>
                    <a:bodyPr/>
                    <a:lstStyle/>
                    <a:p>
                      <a:pPr algn="ctr"/>
                      <a:r>
                        <a:rPr lang="en-NL" dirty="0"/>
                        <a:t>X</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94063742"/>
                  </a:ext>
                </a:extLst>
              </a:tr>
            </a:tbl>
          </a:graphicData>
        </a:graphic>
      </p:graphicFrame>
      <p:graphicFrame>
        <p:nvGraphicFramePr>
          <p:cNvPr id="11" name="Table 5">
            <a:extLst>
              <a:ext uri="{FF2B5EF4-FFF2-40B4-BE49-F238E27FC236}">
                <a16:creationId xmlns:a16="http://schemas.microsoft.com/office/drawing/2014/main" id="{076362D6-8555-1946-905B-F2F2FFADED39}"/>
              </a:ext>
            </a:extLst>
          </p:cNvPr>
          <p:cNvGraphicFramePr>
            <a:graphicFrameLocks noGrp="1"/>
          </p:cNvGraphicFramePr>
          <p:nvPr>
            <p:extLst>
              <p:ext uri="{D42A27DB-BD31-4B8C-83A1-F6EECF244321}">
                <p14:modId xmlns:p14="http://schemas.microsoft.com/office/powerpoint/2010/main" val="1543511061"/>
              </p:ext>
            </p:extLst>
          </p:nvPr>
        </p:nvGraphicFramePr>
        <p:xfrm>
          <a:off x="8565540" y="4765039"/>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2</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2</a:t>
                      </a:r>
                    </a:p>
                  </a:txBody>
                  <a:tcPr/>
                </a:tc>
                <a:extLst>
                  <a:ext uri="{0D108BD9-81ED-4DB2-BD59-A6C34878D82A}">
                    <a16:rowId xmlns:a16="http://schemas.microsoft.com/office/drawing/2014/main" val="3492386478"/>
                  </a:ext>
                </a:extLst>
              </a:tr>
            </a:tbl>
          </a:graphicData>
        </a:graphic>
      </p:graphicFrame>
      <p:graphicFrame>
        <p:nvGraphicFramePr>
          <p:cNvPr id="12" name="Table 5">
            <a:extLst>
              <a:ext uri="{FF2B5EF4-FFF2-40B4-BE49-F238E27FC236}">
                <a16:creationId xmlns:a16="http://schemas.microsoft.com/office/drawing/2014/main" id="{5455E353-A58E-B34A-8024-5ED01A79FA71}"/>
              </a:ext>
            </a:extLst>
          </p:cNvPr>
          <p:cNvGraphicFramePr>
            <a:graphicFrameLocks noGrp="1"/>
          </p:cNvGraphicFramePr>
          <p:nvPr>
            <p:extLst>
              <p:ext uri="{D42A27DB-BD31-4B8C-83A1-F6EECF244321}">
                <p14:modId xmlns:p14="http://schemas.microsoft.com/office/powerpoint/2010/main" val="2023856716"/>
              </p:ext>
            </p:extLst>
          </p:nvPr>
        </p:nvGraphicFramePr>
        <p:xfrm>
          <a:off x="8574083" y="4762985"/>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2</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1</a:t>
                      </a:r>
                    </a:p>
                  </a:txBody>
                  <a:tcPr/>
                </a:tc>
                <a:extLst>
                  <a:ext uri="{0D108BD9-81ED-4DB2-BD59-A6C34878D82A}">
                    <a16:rowId xmlns:a16="http://schemas.microsoft.com/office/drawing/2014/main" val="3492386478"/>
                  </a:ext>
                </a:extLst>
              </a:tr>
            </a:tbl>
          </a:graphicData>
        </a:graphic>
      </p:graphicFrame>
      <p:cxnSp>
        <p:nvCxnSpPr>
          <p:cNvPr id="10" name="Straight Arrow Connector 9">
            <a:extLst>
              <a:ext uri="{FF2B5EF4-FFF2-40B4-BE49-F238E27FC236}">
                <a16:creationId xmlns:a16="http://schemas.microsoft.com/office/drawing/2014/main" id="{0C8B06E8-E09E-A441-AABD-9CC9A7B697F4}"/>
              </a:ext>
            </a:extLst>
          </p:cNvPr>
          <p:cNvCxnSpPr>
            <a:cxnSpLocks/>
            <a:stCxn id="8" idx="3"/>
          </p:cNvCxnSpPr>
          <p:nvPr/>
        </p:nvCxnSpPr>
        <p:spPr>
          <a:xfrm>
            <a:off x="7743216" y="3266103"/>
            <a:ext cx="822324" cy="2116616"/>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2D81F33E-8F0B-3844-A331-E4D904ABDA8F}"/>
              </a:ext>
            </a:extLst>
          </p:cNvPr>
          <p:cNvGraphicFramePr>
            <a:graphicFrameLocks noGrp="1"/>
          </p:cNvGraphicFramePr>
          <p:nvPr>
            <p:extLst>
              <p:ext uri="{D42A27DB-BD31-4B8C-83A1-F6EECF244321}">
                <p14:modId xmlns:p14="http://schemas.microsoft.com/office/powerpoint/2010/main" val="2050377370"/>
              </p:ext>
            </p:extLst>
          </p:nvPr>
        </p:nvGraphicFramePr>
        <p:xfrm>
          <a:off x="5257800" y="4779289"/>
          <a:ext cx="2485416" cy="741680"/>
        </p:xfrm>
        <a:graphic>
          <a:graphicData uri="http://schemas.openxmlformats.org/drawingml/2006/table">
            <a:tbl>
              <a:tblPr firstRow="1" bandRow="1">
                <a:tableStyleId>{69C7853C-536D-4A76-A0AE-DD22124D55A5}</a:tableStyleId>
              </a:tblPr>
              <a:tblGrid>
                <a:gridCol w="2485416">
                  <a:extLst>
                    <a:ext uri="{9D8B030D-6E8A-4147-A177-3AD203B41FA5}">
                      <a16:colId xmlns:a16="http://schemas.microsoft.com/office/drawing/2014/main" val="3963211874"/>
                    </a:ext>
                  </a:extLst>
                </a:gridCol>
              </a:tblGrid>
              <a:tr h="370840">
                <a:tc>
                  <a:txBody>
                    <a:bodyPr/>
                    <a:lstStyle/>
                    <a:p>
                      <a:pPr algn="ctr"/>
                      <a:r>
                        <a:rPr lang="en-NL" dirty="0"/>
                        <a:t>Python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104423"/>
                  </a:ext>
                </a:extLst>
              </a:tr>
              <a:tr h="370840">
                <a:tc>
                  <a:txBody>
                    <a:bodyPr/>
                    <a:lstStyle/>
                    <a:p>
                      <a:pPr algn="ctr"/>
                      <a:r>
                        <a:rPr lang="en-NL" dirty="0"/>
                        <a: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94063742"/>
                  </a:ext>
                </a:extLst>
              </a:tr>
            </a:tbl>
          </a:graphicData>
        </a:graphic>
      </p:graphicFrame>
      <p:cxnSp>
        <p:nvCxnSpPr>
          <p:cNvPr id="15" name="Straight Arrow Connector 14">
            <a:extLst>
              <a:ext uri="{FF2B5EF4-FFF2-40B4-BE49-F238E27FC236}">
                <a16:creationId xmlns:a16="http://schemas.microsoft.com/office/drawing/2014/main" id="{EA488D5A-083F-7949-91E8-EAF796E8A165}"/>
              </a:ext>
            </a:extLst>
          </p:cNvPr>
          <p:cNvCxnSpPr>
            <a:cxnSpLocks/>
            <a:stCxn id="14" idx="3"/>
          </p:cNvCxnSpPr>
          <p:nvPr/>
        </p:nvCxnSpPr>
        <p:spPr>
          <a:xfrm>
            <a:off x="7743216" y="5150129"/>
            <a:ext cx="828671" cy="354536"/>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graphicFrame>
        <p:nvGraphicFramePr>
          <p:cNvPr id="16" name="Table 5">
            <a:extLst>
              <a:ext uri="{FF2B5EF4-FFF2-40B4-BE49-F238E27FC236}">
                <a16:creationId xmlns:a16="http://schemas.microsoft.com/office/drawing/2014/main" id="{1A125FC5-C532-CE46-B694-619D14913C88}"/>
              </a:ext>
            </a:extLst>
          </p:cNvPr>
          <p:cNvGraphicFramePr>
            <a:graphicFrameLocks noGrp="1"/>
          </p:cNvGraphicFramePr>
          <p:nvPr>
            <p:extLst>
              <p:ext uri="{D42A27DB-BD31-4B8C-83A1-F6EECF244321}">
                <p14:modId xmlns:p14="http://schemas.microsoft.com/office/powerpoint/2010/main" val="2341024006"/>
              </p:ext>
            </p:extLst>
          </p:nvPr>
        </p:nvGraphicFramePr>
        <p:xfrm>
          <a:off x="8565540" y="926148"/>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42</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0</a:t>
                      </a:r>
                    </a:p>
                  </a:txBody>
                  <a:tcPr/>
                </a:tc>
                <a:extLst>
                  <a:ext uri="{0D108BD9-81ED-4DB2-BD59-A6C34878D82A}">
                    <a16:rowId xmlns:a16="http://schemas.microsoft.com/office/drawing/2014/main" val="3492386478"/>
                  </a:ext>
                </a:extLst>
              </a:tr>
            </a:tbl>
          </a:graphicData>
        </a:graphic>
      </p:graphicFrame>
      <p:graphicFrame>
        <p:nvGraphicFramePr>
          <p:cNvPr id="17" name="Table 5">
            <a:extLst>
              <a:ext uri="{FF2B5EF4-FFF2-40B4-BE49-F238E27FC236}">
                <a16:creationId xmlns:a16="http://schemas.microsoft.com/office/drawing/2014/main" id="{716121F4-E9E3-7E44-9794-3B555BAB9734}"/>
              </a:ext>
            </a:extLst>
          </p:cNvPr>
          <p:cNvGraphicFramePr>
            <a:graphicFrameLocks noGrp="1"/>
          </p:cNvGraphicFramePr>
          <p:nvPr>
            <p:extLst>
              <p:ext uri="{D42A27DB-BD31-4B8C-83A1-F6EECF244321}">
                <p14:modId xmlns:p14="http://schemas.microsoft.com/office/powerpoint/2010/main" val="268716203"/>
              </p:ext>
            </p:extLst>
          </p:nvPr>
        </p:nvGraphicFramePr>
        <p:xfrm>
          <a:off x="8557518" y="924094"/>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42</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1</a:t>
                      </a:r>
                    </a:p>
                  </a:txBody>
                  <a:tcPr/>
                </a:tc>
                <a:extLst>
                  <a:ext uri="{0D108BD9-81ED-4DB2-BD59-A6C34878D82A}">
                    <a16:rowId xmlns:a16="http://schemas.microsoft.com/office/drawing/2014/main" val="3492386478"/>
                  </a:ext>
                </a:extLst>
              </a:tr>
            </a:tbl>
          </a:graphicData>
        </a:graphic>
      </p:graphicFrame>
      <p:cxnSp>
        <p:nvCxnSpPr>
          <p:cNvPr id="18" name="Straight Arrow Connector 17">
            <a:extLst>
              <a:ext uri="{FF2B5EF4-FFF2-40B4-BE49-F238E27FC236}">
                <a16:creationId xmlns:a16="http://schemas.microsoft.com/office/drawing/2014/main" id="{685CE8B6-CCA9-9441-ACCD-5689C8ACBA68}"/>
              </a:ext>
            </a:extLst>
          </p:cNvPr>
          <p:cNvCxnSpPr>
            <a:cxnSpLocks/>
            <a:stCxn id="14" idx="3"/>
            <a:endCxn id="16" idx="1"/>
          </p:cNvCxnSpPr>
          <p:nvPr/>
        </p:nvCxnSpPr>
        <p:spPr>
          <a:xfrm flipV="1">
            <a:off x="7743216" y="1667828"/>
            <a:ext cx="822324" cy="3482301"/>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889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blinds(horizontal)">
                                      <p:cBhvr>
                                        <p:cTn id="10" dur="500"/>
                                        <p:tgtEl>
                                          <p:spTgt spid="3">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blinds(horizontal)">
                                      <p:cBhvr>
                                        <p:cTn id="13" dur="500"/>
                                        <p:tgtEl>
                                          <p:spTgt spid="3">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blinds(horizontal)">
                                      <p:cBhvr>
                                        <p:cTn id="24" dur="500"/>
                                        <p:tgtEl>
                                          <p:spTgt spid="3">
                                            <p:txEl>
                                              <p:pRg st="7" end="7"/>
                                            </p:txEl>
                                          </p:spTgt>
                                        </p:tgtEl>
                                      </p:cBhvr>
                                    </p:animEffect>
                                  </p:childTnLst>
                                </p:cTn>
                              </p:par>
                              <p:par>
                                <p:cTn id="25" presetID="3" presetClass="exit" presetSubtype="10" fill="hold" nodeType="withEffect">
                                  <p:stCondLst>
                                    <p:cond delay="0"/>
                                  </p:stCondLst>
                                  <p:childTnLst>
                                    <p:animEffect transition="out" filter="blinds(horizontal)">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par>
                                <p:cTn id="40" presetID="3" presetClass="exit" presetSubtype="10" fill="hold" nodeType="withEffect">
                                  <p:stCondLst>
                                    <p:cond delay="0"/>
                                  </p:stCondLst>
                                  <p:childTnLst>
                                    <p:animEffect transition="out" filter="blinds(horizontal)">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par>
                          <p:cTn id="43" fill="hold">
                            <p:stCondLst>
                              <p:cond delay="500"/>
                            </p:stCondLst>
                            <p:childTnLst>
                              <p:par>
                                <p:cTn id="44" presetID="3" presetClass="entr" presetSubtype="1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blinds(horizontal)">
                                      <p:cBhvr>
                                        <p:cTn id="51" dur="500"/>
                                        <p:tgtEl>
                                          <p:spTgt spid="3">
                                            <p:txEl>
                                              <p:pRg st="10" end="10"/>
                                            </p:txEl>
                                          </p:spTgt>
                                        </p:tgtEl>
                                      </p:cBhvr>
                                    </p:animEffect>
                                  </p:childTnLst>
                                </p:cTn>
                              </p:par>
                              <p:par>
                                <p:cTn id="52" presetID="3" presetClass="exit" presetSubtype="10" fill="hold" nodeType="withEffect">
                                  <p:stCondLst>
                                    <p:cond delay="0"/>
                                  </p:stCondLst>
                                  <p:childTnLst>
                                    <p:animEffect transition="out" filter="blinds(horizontal)">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par>
                          <p:cTn id="55" fill="hold">
                            <p:stCondLst>
                              <p:cond delay="500"/>
                            </p:stCondLst>
                            <p:childTnLst>
                              <p:par>
                                <p:cTn id="56" presetID="3" presetClass="entr" presetSubtype="10" fill="hold"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Python object model 5</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a:xfrm>
            <a:off x="1103312" y="2052918"/>
            <a:ext cx="4142765" cy="4195481"/>
          </a:xfrm>
        </p:spPr>
        <p:txBody>
          <a:bodyPr>
            <a:normAutofit/>
          </a:bodyPr>
          <a:lstStyle/>
          <a:p>
            <a:r>
              <a:rPr lang="en-US" dirty="0"/>
              <a:t>Depending on the settings and the available memory, at one point, </a:t>
            </a:r>
            <a:r>
              <a:rPr lang="en-US" b="1" dirty="0">
                <a:solidFill>
                  <a:srgbClr val="FFC000"/>
                </a:solidFill>
              </a:rPr>
              <a:t>garbage collector</a:t>
            </a:r>
            <a:r>
              <a:rPr lang="en-US" dirty="0"/>
              <a:t> will remove </a:t>
            </a:r>
            <a:r>
              <a:rPr lang="en-US" dirty="0" err="1"/>
              <a:t>PyObject</a:t>
            </a:r>
            <a:r>
              <a:rPr lang="en-US" dirty="0"/>
              <a:t> with </a:t>
            </a:r>
            <a:r>
              <a:rPr lang="en-US" dirty="0" err="1"/>
              <a:t>refcount</a:t>
            </a:r>
            <a:r>
              <a:rPr lang="en-US" dirty="0"/>
              <a:t> 0.</a:t>
            </a:r>
          </a:p>
          <a:p>
            <a:pPr lvl="1"/>
            <a:endParaRPr lang="en-US" dirty="0"/>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58</a:t>
            </a:fld>
            <a:endParaRPr lang="en-US" dirty="0">
              <a:uFillTx/>
            </a:endParaRPr>
          </a:p>
        </p:txBody>
      </p:sp>
      <p:graphicFrame>
        <p:nvGraphicFramePr>
          <p:cNvPr id="7" name="Table 5">
            <a:extLst>
              <a:ext uri="{FF2B5EF4-FFF2-40B4-BE49-F238E27FC236}">
                <a16:creationId xmlns:a16="http://schemas.microsoft.com/office/drawing/2014/main" id="{72B41A20-62C5-2A4A-89BF-6A8D99730EC2}"/>
              </a:ext>
            </a:extLst>
          </p:cNvPr>
          <p:cNvGraphicFramePr>
            <a:graphicFrameLocks noGrp="1"/>
          </p:cNvGraphicFramePr>
          <p:nvPr/>
        </p:nvGraphicFramePr>
        <p:xfrm>
          <a:off x="8565540" y="2895263"/>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1</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0</a:t>
                      </a:r>
                    </a:p>
                  </a:txBody>
                  <a:tcPr/>
                </a:tc>
                <a:extLst>
                  <a:ext uri="{0D108BD9-81ED-4DB2-BD59-A6C34878D82A}">
                    <a16:rowId xmlns:a16="http://schemas.microsoft.com/office/drawing/2014/main" val="3492386478"/>
                  </a:ext>
                </a:extLst>
              </a:tr>
            </a:tbl>
          </a:graphicData>
        </a:graphic>
      </p:graphicFrame>
      <p:graphicFrame>
        <p:nvGraphicFramePr>
          <p:cNvPr id="8" name="Table 7">
            <a:extLst>
              <a:ext uri="{FF2B5EF4-FFF2-40B4-BE49-F238E27FC236}">
                <a16:creationId xmlns:a16="http://schemas.microsoft.com/office/drawing/2014/main" id="{32E5E39C-B444-6D47-8FCC-8A3887BFE710}"/>
              </a:ext>
            </a:extLst>
          </p:cNvPr>
          <p:cNvGraphicFramePr>
            <a:graphicFrameLocks noGrp="1"/>
          </p:cNvGraphicFramePr>
          <p:nvPr/>
        </p:nvGraphicFramePr>
        <p:xfrm>
          <a:off x="5257800" y="2895263"/>
          <a:ext cx="2485416" cy="741680"/>
        </p:xfrm>
        <a:graphic>
          <a:graphicData uri="http://schemas.openxmlformats.org/drawingml/2006/table">
            <a:tbl>
              <a:tblPr firstRow="1" bandRow="1">
                <a:tableStyleId>{69C7853C-536D-4A76-A0AE-DD22124D55A5}</a:tableStyleId>
              </a:tblPr>
              <a:tblGrid>
                <a:gridCol w="2485416">
                  <a:extLst>
                    <a:ext uri="{9D8B030D-6E8A-4147-A177-3AD203B41FA5}">
                      <a16:colId xmlns:a16="http://schemas.microsoft.com/office/drawing/2014/main" val="3963211874"/>
                    </a:ext>
                  </a:extLst>
                </a:gridCol>
              </a:tblGrid>
              <a:tr h="370840">
                <a:tc>
                  <a:txBody>
                    <a:bodyPr/>
                    <a:lstStyle/>
                    <a:p>
                      <a:pPr algn="ctr"/>
                      <a:r>
                        <a:rPr lang="en-NL" dirty="0"/>
                        <a:t>Python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104423"/>
                  </a:ext>
                </a:extLst>
              </a:tr>
              <a:tr h="370840">
                <a:tc>
                  <a:txBody>
                    <a:bodyPr/>
                    <a:lstStyle/>
                    <a:p>
                      <a:pPr algn="ctr"/>
                      <a:r>
                        <a:rPr lang="en-NL" dirty="0"/>
                        <a:t>X</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94063742"/>
                  </a:ext>
                </a:extLst>
              </a:tr>
            </a:tbl>
          </a:graphicData>
        </a:graphic>
      </p:graphicFrame>
      <p:graphicFrame>
        <p:nvGraphicFramePr>
          <p:cNvPr id="12" name="Table 5">
            <a:extLst>
              <a:ext uri="{FF2B5EF4-FFF2-40B4-BE49-F238E27FC236}">
                <a16:creationId xmlns:a16="http://schemas.microsoft.com/office/drawing/2014/main" id="{5455E353-A58E-B34A-8024-5ED01A79FA71}"/>
              </a:ext>
            </a:extLst>
          </p:cNvPr>
          <p:cNvGraphicFramePr>
            <a:graphicFrameLocks noGrp="1"/>
          </p:cNvGraphicFramePr>
          <p:nvPr>
            <p:extLst>
              <p:ext uri="{D42A27DB-BD31-4B8C-83A1-F6EECF244321}">
                <p14:modId xmlns:p14="http://schemas.microsoft.com/office/powerpoint/2010/main" val="1253465340"/>
              </p:ext>
            </p:extLst>
          </p:nvPr>
        </p:nvGraphicFramePr>
        <p:xfrm>
          <a:off x="8565540" y="4779289"/>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2</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1</a:t>
                      </a:r>
                    </a:p>
                  </a:txBody>
                  <a:tcPr/>
                </a:tc>
                <a:extLst>
                  <a:ext uri="{0D108BD9-81ED-4DB2-BD59-A6C34878D82A}">
                    <a16:rowId xmlns:a16="http://schemas.microsoft.com/office/drawing/2014/main" val="3492386478"/>
                  </a:ext>
                </a:extLst>
              </a:tr>
            </a:tbl>
          </a:graphicData>
        </a:graphic>
      </p:graphicFrame>
      <p:cxnSp>
        <p:nvCxnSpPr>
          <p:cNvPr id="10" name="Straight Arrow Connector 9">
            <a:extLst>
              <a:ext uri="{FF2B5EF4-FFF2-40B4-BE49-F238E27FC236}">
                <a16:creationId xmlns:a16="http://schemas.microsoft.com/office/drawing/2014/main" id="{0C8B06E8-E09E-A441-AABD-9CC9A7B697F4}"/>
              </a:ext>
            </a:extLst>
          </p:cNvPr>
          <p:cNvCxnSpPr>
            <a:cxnSpLocks/>
            <a:stCxn id="8" idx="3"/>
          </p:cNvCxnSpPr>
          <p:nvPr/>
        </p:nvCxnSpPr>
        <p:spPr>
          <a:xfrm>
            <a:off x="7743216" y="3266103"/>
            <a:ext cx="822324" cy="2116616"/>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graphicFrame>
        <p:nvGraphicFramePr>
          <p:cNvPr id="14" name="Table 13">
            <a:extLst>
              <a:ext uri="{FF2B5EF4-FFF2-40B4-BE49-F238E27FC236}">
                <a16:creationId xmlns:a16="http://schemas.microsoft.com/office/drawing/2014/main" id="{2D81F33E-8F0B-3844-A331-E4D904ABDA8F}"/>
              </a:ext>
            </a:extLst>
          </p:cNvPr>
          <p:cNvGraphicFramePr>
            <a:graphicFrameLocks noGrp="1"/>
          </p:cNvGraphicFramePr>
          <p:nvPr/>
        </p:nvGraphicFramePr>
        <p:xfrm>
          <a:off x="5257800" y="4779289"/>
          <a:ext cx="2485416" cy="741680"/>
        </p:xfrm>
        <a:graphic>
          <a:graphicData uri="http://schemas.openxmlformats.org/drawingml/2006/table">
            <a:tbl>
              <a:tblPr firstRow="1" bandRow="1">
                <a:tableStyleId>{69C7853C-536D-4A76-A0AE-DD22124D55A5}</a:tableStyleId>
              </a:tblPr>
              <a:tblGrid>
                <a:gridCol w="2485416">
                  <a:extLst>
                    <a:ext uri="{9D8B030D-6E8A-4147-A177-3AD203B41FA5}">
                      <a16:colId xmlns:a16="http://schemas.microsoft.com/office/drawing/2014/main" val="3963211874"/>
                    </a:ext>
                  </a:extLst>
                </a:gridCol>
              </a:tblGrid>
              <a:tr h="370840">
                <a:tc>
                  <a:txBody>
                    <a:bodyPr/>
                    <a:lstStyle/>
                    <a:p>
                      <a:pPr algn="ctr"/>
                      <a:r>
                        <a:rPr lang="en-NL" dirty="0"/>
                        <a:t>Python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8104423"/>
                  </a:ext>
                </a:extLst>
              </a:tr>
              <a:tr h="370840">
                <a:tc>
                  <a:txBody>
                    <a:bodyPr/>
                    <a:lstStyle/>
                    <a:p>
                      <a:pPr algn="ctr"/>
                      <a:r>
                        <a:rPr lang="en-NL" dirty="0"/>
                        <a:t>Y</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94063742"/>
                  </a:ext>
                </a:extLst>
              </a:tr>
            </a:tbl>
          </a:graphicData>
        </a:graphic>
      </p:graphicFrame>
      <p:graphicFrame>
        <p:nvGraphicFramePr>
          <p:cNvPr id="17" name="Table 5">
            <a:extLst>
              <a:ext uri="{FF2B5EF4-FFF2-40B4-BE49-F238E27FC236}">
                <a16:creationId xmlns:a16="http://schemas.microsoft.com/office/drawing/2014/main" id="{716121F4-E9E3-7E44-9794-3B555BAB9734}"/>
              </a:ext>
            </a:extLst>
          </p:cNvPr>
          <p:cNvGraphicFramePr>
            <a:graphicFrameLocks noGrp="1"/>
          </p:cNvGraphicFramePr>
          <p:nvPr>
            <p:extLst>
              <p:ext uri="{D42A27DB-BD31-4B8C-83A1-F6EECF244321}">
                <p14:modId xmlns:p14="http://schemas.microsoft.com/office/powerpoint/2010/main" val="556873098"/>
              </p:ext>
            </p:extLst>
          </p:nvPr>
        </p:nvGraphicFramePr>
        <p:xfrm>
          <a:off x="8577263" y="926148"/>
          <a:ext cx="2968626" cy="1483360"/>
        </p:xfrm>
        <a:graphic>
          <a:graphicData uri="http://schemas.openxmlformats.org/drawingml/2006/table">
            <a:tbl>
              <a:tblPr firstRow="1" bandRow="1">
                <a:tableStyleId>{775DCB02-9BB8-47FD-8907-85C794F793BA}</a:tableStyleId>
              </a:tblPr>
              <a:tblGrid>
                <a:gridCol w="1484313">
                  <a:extLst>
                    <a:ext uri="{9D8B030D-6E8A-4147-A177-3AD203B41FA5}">
                      <a16:colId xmlns:a16="http://schemas.microsoft.com/office/drawing/2014/main" val="3963211874"/>
                    </a:ext>
                  </a:extLst>
                </a:gridCol>
                <a:gridCol w="1484313">
                  <a:extLst>
                    <a:ext uri="{9D8B030D-6E8A-4147-A177-3AD203B41FA5}">
                      <a16:colId xmlns:a16="http://schemas.microsoft.com/office/drawing/2014/main" val="3527141854"/>
                    </a:ext>
                  </a:extLst>
                </a:gridCol>
              </a:tblGrid>
              <a:tr h="370840">
                <a:tc gridSpan="2">
                  <a:txBody>
                    <a:bodyPr/>
                    <a:lstStyle/>
                    <a:p>
                      <a:pPr algn="ctr"/>
                      <a:r>
                        <a:rPr lang="en-NL" dirty="0"/>
                        <a:t>PyObject</a:t>
                      </a:r>
                    </a:p>
                  </a:txBody>
                  <a:tcPr/>
                </a:tc>
                <a:tc hMerge="1">
                  <a:txBody>
                    <a:bodyPr/>
                    <a:lstStyle/>
                    <a:p>
                      <a:endParaRPr lang="en-NL" dirty="0"/>
                    </a:p>
                  </a:txBody>
                  <a:tcPr/>
                </a:tc>
                <a:extLst>
                  <a:ext uri="{0D108BD9-81ED-4DB2-BD59-A6C34878D82A}">
                    <a16:rowId xmlns:a16="http://schemas.microsoft.com/office/drawing/2014/main" val="2508104423"/>
                  </a:ext>
                </a:extLst>
              </a:tr>
              <a:tr h="370840">
                <a:tc>
                  <a:txBody>
                    <a:bodyPr/>
                    <a:lstStyle/>
                    <a:p>
                      <a:r>
                        <a:rPr lang="en-NL" dirty="0"/>
                        <a:t>Type:</a:t>
                      </a:r>
                    </a:p>
                  </a:txBody>
                  <a:tcPr/>
                </a:tc>
                <a:tc>
                  <a:txBody>
                    <a:bodyPr/>
                    <a:lstStyle/>
                    <a:p>
                      <a:r>
                        <a:rPr lang="en-NL" dirty="0"/>
                        <a:t>integer</a:t>
                      </a:r>
                    </a:p>
                  </a:txBody>
                  <a:tcPr/>
                </a:tc>
                <a:extLst>
                  <a:ext uri="{0D108BD9-81ED-4DB2-BD59-A6C34878D82A}">
                    <a16:rowId xmlns:a16="http://schemas.microsoft.com/office/drawing/2014/main" val="3994063742"/>
                  </a:ext>
                </a:extLst>
              </a:tr>
              <a:tr h="370840">
                <a:tc>
                  <a:txBody>
                    <a:bodyPr/>
                    <a:lstStyle/>
                    <a:p>
                      <a:r>
                        <a:rPr lang="en-NL" dirty="0"/>
                        <a:t>Value:</a:t>
                      </a:r>
                    </a:p>
                  </a:txBody>
                  <a:tcPr/>
                </a:tc>
                <a:tc>
                  <a:txBody>
                    <a:bodyPr/>
                    <a:lstStyle/>
                    <a:p>
                      <a:r>
                        <a:rPr lang="en-NL" dirty="0"/>
                        <a:t>42</a:t>
                      </a:r>
                    </a:p>
                  </a:txBody>
                  <a:tcPr/>
                </a:tc>
                <a:extLst>
                  <a:ext uri="{0D108BD9-81ED-4DB2-BD59-A6C34878D82A}">
                    <a16:rowId xmlns:a16="http://schemas.microsoft.com/office/drawing/2014/main" val="1185401237"/>
                  </a:ext>
                </a:extLst>
              </a:tr>
              <a:tr h="370840">
                <a:tc>
                  <a:txBody>
                    <a:bodyPr/>
                    <a:lstStyle/>
                    <a:p>
                      <a:r>
                        <a:rPr lang="en-NL" dirty="0"/>
                        <a:t>Ref. count:</a:t>
                      </a:r>
                    </a:p>
                  </a:txBody>
                  <a:tcPr/>
                </a:tc>
                <a:tc>
                  <a:txBody>
                    <a:bodyPr/>
                    <a:lstStyle/>
                    <a:p>
                      <a:r>
                        <a:rPr lang="en-NL" dirty="0"/>
                        <a:t>1</a:t>
                      </a:r>
                    </a:p>
                  </a:txBody>
                  <a:tcPr/>
                </a:tc>
                <a:extLst>
                  <a:ext uri="{0D108BD9-81ED-4DB2-BD59-A6C34878D82A}">
                    <a16:rowId xmlns:a16="http://schemas.microsoft.com/office/drawing/2014/main" val="3492386478"/>
                  </a:ext>
                </a:extLst>
              </a:tr>
            </a:tbl>
          </a:graphicData>
        </a:graphic>
      </p:graphicFrame>
      <p:cxnSp>
        <p:nvCxnSpPr>
          <p:cNvPr id="18" name="Straight Arrow Connector 17">
            <a:extLst>
              <a:ext uri="{FF2B5EF4-FFF2-40B4-BE49-F238E27FC236}">
                <a16:creationId xmlns:a16="http://schemas.microsoft.com/office/drawing/2014/main" id="{685CE8B6-CCA9-9441-ACCD-5689C8ACBA68}"/>
              </a:ext>
            </a:extLst>
          </p:cNvPr>
          <p:cNvCxnSpPr>
            <a:cxnSpLocks/>
            <a:stCxn id="14" idx="3"/>
          </p:cNvCxnSpPr>
          <p:nvPr/>
        </p:nvCxnSpPr>
        <p:spPr>
          <a:xfrm flipV="1">
            <a:off x="7743216" y="1667828"/>
            <a:ext cx="822324" cy="3482301"/>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42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vs copy</a:t>
            </a:r>
          </a:p>
        </p:txBody>
      </p:sp>
      <p:sp>
        <p:nvSpPr>
          <p:cNvPr id="3" name="Text Placeholder 2"/>
          <p:cNvSpPr>
            <a:spLocks noGrp="1"/>
          </p:cNvSpPr>
          <p:nvPr>
            <p:ph type="body" idx="1"/>
          </p:nvPr>
        </p:nvSpPr>
        <p:spPr/>
        <p:txBody>
          <a:bodyPr/>
          <a:lstStyle/>
          <a:p>
            <a:r>
              <a:rPr lang="en-US" dirty="0"/>
              <a:t>Shallow and deep copy</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59</a:t>
            </a:fld>
            <a:endParaRPr lang="en-US" dirty="0">
              <a:uFillTx/>
            </a:endParaRPr>
          </a:p>
        </p:txBody>
      </p:sp>
    </p:spTree>
    <p:extLst>
      <p:ext uri="{BB962C8B-B14F-4D97-AF65-F5344CB8AC3E}">
        <p14:creationId xmlns:p14="http://schemas.microsoft.com/office/powerpoint/2010/main" val="577112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F67F4C1-CD33-EA43-9BBE-644D2251A8E2}"/>
              </a:ext>
            </a:extLst>
          </p:cNvPr>
          <p:cNvGrpSpPr/>
          <p:nvPr/>
        </p:nvGrpSpPr>
        <p:grpSpPr>
          <a:xfrm>
            <a:off x="604215" y="1642688"/>
            <a:ext cx="5342295" cy="4162599"/>
            <a:chOff x="5631357" y="2232347"/>
            <a:chExt cx="4858468" cy="3782373"/>
          </a:xfrm>
        </p:grpSpPr>
        <p:sp>
          <p:nvSpPr>
            <p:cNvPr id="19" name="Rectangle 18">
              <a:extLst>
                <a:ext uri="{FF2B5EF4-FFF2-40B4-BE49-F238E27FC236}">
                  <a16:creationId xmlns:a16="http://schemas.microsoft.com/office/drawing/2014/main" id="{3D22160B-830D-CA44-B213-F736A3B67780}"/>
                </a:ext>
              </a:extLst>
            </p:cNvPr>
            <p:cNvSpPr/>
            <p:nvPr/>
          </p:nvSpPr>
          <p:spPr>
            <a:xfrm>
              <a:off x="5824459" y="2317677"/>
              <a:ext cx="4499257" cy="3010180"/>
            </a:xfrm>
            <a:prstGeom prst="rect">
              <a:avLst/>
            </a:prstGeom>
            <a:solidFill>
              <a:schemeClr val="tx1"/>
            </a:solidFill>
          </p:spPr>
          <p:style>
            <a:lnRef idx="1">
              <a:schemeClr val="accent1"/>
            </a:lnRef>
            <a:fillRef idx="1">
              <a:schemeClr val="accent1"/>
            </a:fillRef>
            <a:effectRef idx="1">
              <a:schemeClr val="accent1"/>
            </a:effectRef>
            <a:fontRef idx="minor">
              <a:schemeClr val="lt1"/>
            </a:fontRef>
          </p:style>
          <p:txBody>
            <a:bodyPr rtlCol="0" anchor="ctr"/>
            <a:lstStyle/>
            <a:p>
              <a:pPr algn="ctr"/>
              <a:endParaRPr lang="en-NL"/>
            </a:p>
          </p:txBody>
        </p:sp>
        <p:sp>
          <p:nvSpPr>
            <p:cNvPr id="16" name="Google Shape;723;p34">
              <a:extLst>
                <a:ext uri="{FF2B5EF4-FFF2-40B4-BE49-F238E27FC236}">
                  <a16:creationId xmlns:a16="http://schemas.microsoft.com/office/drawing/2014/main" id="{ECD81F23-DA42-8047-BA08-18893DBADFC8}"/>
                </a:ext>
              </a:extLst>
            </p:cNvPr>
            <p:cNvSpPr/>
            <p:nvPr/>
          </p:nvSpPr>
          <p:spPr>
            <a:xfrm>
              <a:off x="5631357" y="2232347"/>
              <a:ext cx="4858468" cy="3782373"/>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grpSp>
      <p:sp>
        <p:nvSpPr>
          <p:cNvPr id="2" name="Title 1">
            <a:extLst>
              <a:ext uri="{FF2B5EF4-FFF2-40B4-BE49-F238E27FC236}">
                <a16:creationId xmlns:a16="http://schemas.microsoft.com/office/drawing/2014/main" id="{EA20C7A0-E945-EB44-9B87-6B34C7E72759}"/>
              </a:ext>
            </a:extLst>
          </p:cNvPr>
          <p:cNvSpPr>
            <a:spLocks noGrp="1"/>
          </p:cNvSpPr>
          <p:nvPr>
            <p:ph type="title"/>
          </p:nvPr>
        </p:nvSpPr>
        <p:spPr/>
        <p:txBody>
          <a:bodyPr/>
          <a:lstStyle/>
          <a:p>
            <a:r>
              <a:rPr lang="en-NL" dirty="0"/>
              <a:t>Lists</a:t>
            </a:r>
          </a:p>
        </p:txBody>
      </p:sp>
      <p:sp>
        <p:nvSpPr>
          <p:cNvPr id="3" name="Slide Number Placeholder 2">
            <a:extLst>
              <a:ext uri="{FF2B5EF4-FFF2-40B4-BE49-F238E27FC236}">
                <a16:creationId xmlns:a16="http://schemas.microsoft.com/office/drawing/2014/main" id="{8F744496-5684-804F-8922-90EF9EECF3FE}"/>
              </a:ext>
            </a:extLst>
          </p:cNvPr>
          <p:cNvSpPr>
            <a:spLocks noGrp="1"/>
          </p:cNvSpPr>
          <p:nvPr>
            <p:ph type="sldNum" sz="quarter" idx="12"/>
          </p:nvPr>
        </p:nvSpPr>
        <p:spPr/>
        <p:txBody>
          <a:bodyPr/>
          <a:lstStyle/>
          <a:p>
            <a:fld id="{D57F1E4F-1CFF-5643-939E-02111984F565}" type="slidenum">
              <a:rPr lang="en-US" smtClean="0">
                <a:uFillTx/>
              </a:rPr>
              <a:t>6</a:t>
            </a:fld>
            <a:endParaRPr lang="en-US" dirty="0">
              <a:uFillTx/>
            </a:endParaRPr>
          </a:p>
        </p:txBody>
      </p:sp>
      <p:sp>
        <p:nvSpPr>
          <p:cNvPr id="6" name="Rectangle 5">
            <a:extLst>
              <a:ext uri="{FF2B5EF4-FFF2-40B4-BE49-F238E27FC236}">
                <a16:creationId xmlns:a16="http://schemas.microsoft.com/office/drawing/2014/main" id="{F95A8785-C1E1-E542-ADE8-4B70BD20E6A9}"/>
              </a:ext>
            </a:extLst>
          </p:cNvPr>
          <p:cNvSpPr/>
          <p:nvPr/>
        </p:nvSpPr>
        <p:spPr>
          <a:xfrm>
            <a:off x="6686331" y="1801484"/>
            <a:ext cx="5203412" cy="461665"/>
          </a:xfrm>
          <a:prstGeom prst="rect">
            <a:avLst/>
          </a:prstGeom>
        </p:spPr>
        <p:txBody>
          <a:bodyPr wrap="none">
            <a:spAutoFit/>
          </a:bodyPr>
          <a:lstStyle/>
          <a:p>
            <a:r>
              <a:rPr lang="en-US" sz="2400" dirty="0">
                <a:solidFill>
                  <a:srgbClr val="FFFF00"/>
                </a:solidFill>
                <a:latin typeface="Dosis" pitchFamily="2" charset="77"/>
              </a:rPr>
              <a:t>['foo', 'bar' , '</a:t>
            </a:r>
            <a:r>
              <a:rPr lang="en-US" sz="2400" dirty="0" err="1">
                <a:solidFill>
                  <a:srgbClr val="FFFF00"/>
                </a:solidFill>
                <a:latin typeface="Dosis" pitchFamily="2" charset="77"/>
              </a:rPr>
              <a:t>baz</a:t>
            </a:r>
            <a:r>
              <a:rPr lang="en-US" sz="2400" dirty="0">
                <a:solidFill>
                  <a:srgbClr val="FFFF00"/>
                </a:solidFill>
                <a:latin typeface="Dosis" pitchFamily="2" charset="77"/>
              </a:rPr>
              <a:t>', '</a:t>
            </a:r>
            <a:r>
              <a:rPr lang="en-US" sz="2400" dirty="0" err="1">
                <a:solidFill>
                  <a:srgbClr val="FFFF00"/>
                </a:solidFill>
                <a:latin typeface="Dosis" pitchFamily="2" charset="77"/>
              </a:rPr>
              <a:t>qux</a:t>
            </a:r>
            <a:r>
              <a:rPr lang="en-US" sz="2400" dirty="0">
                <a:solidFill>
                  <a:srgbClr val="FFFF00"/>
                </a:solidFill>
                <a:latin typeface="Dosis" pitchFamily="2" charset="77"/>
              </a:rPr>
              <a:t>' , 'quux' , '</a:t>
            </a:r>
            <a:r>
              <a:rPr lang="en-US" sz="2400" dirty="0" err="1">
                <a:solidFill>
                  <a:srgbClr val="FFFF00"/>
                </a:solidFill>
                <a:latin typeface="Dosis" pitchFamily="2" charset="77"/>
              </a:rPr>
              <a:t>corge</a:t>
            </a:r>
            <a:r>
              <a:rPr lang="en-US" sz="2400" dirty="0">
                <a:solidFill>
                  <a:srgbClr val="FFFF00"/>
                </a:solidFill>
                <a:latin typeface="Dosis" pitchFamily="2" charset="77"/>
              </a:rPr>
              <a:t>’] </a:t>
            </a:r>
            <a:endParaRPr lang="en-US" sz="2400" dirty="0">
              <a:solidFill>
                <a:srgbClr val="FFFF00"/>
              </a:solidFill>
            </a:endParaRPr>
          </a:p>
        </p:txBody>
      </p:sp>
      <p:sp>
        <p:nvSpPr>
          <p:cNvPr id="7" name="Rectangle 6">
            <a:extLst>
              <a:ext uri="{FF2B5EF4-FFF2-40B4-BE49-F238E27FC236}">
                <a16:creationId xmlns:a16="http://schemas.microsoft.com/office/drawing/2014/main" id="{03FD99B3-E387-804D-A6CB-2DD4132F96AC}"/>
              </a:ext>
            </a:extLst>
          </p:cNvPr>
          <p:cNvSpPr/>
          <p:nvPr/>
        </p:nvSpPr>
        <p:spPr>
          <a:xfrm>
            <a:off x="3666342" y="1124694"/>
            <a:ext cx="1341008" cy="461665"/>
          </a:xfrm>
          <a:prstGeom prst="rect">
            <a:avLst/>
          </a:prstGeom>
        </p:spPr>
        <p:txBody>
          <a:bodyPr wrap="none">
            <a:spAutoFit/>
          </a:bodyPr>
          <a:lstStyle/>
          <a:p>
            <a:r>
              <a:rPr lang="en-US" sz="2400" dirty="0">
                <a:solidFill>
                  <a:srgbClr val="FFFF00"/>
                </a:solidFill>
                <a:latin typeface="Dosis" pitchFamily="2" charset="77"/>
              </a:rPr>
              <a:t>elements</a:t>
            </a:r>
            <a:endParaRPr lang="en-US" sz="2400" dirty="0">
              <a:solidFill>
                <a:srgbClr val="FFFF00"/>
              </a:solidFill>
            </a:endParaRPr>
          </a:p>
        </p:txBody>
      </p:sp>
      <p:sp>
        <p:nvSpPr>
          <p:cNvPr id="11" name="Rectangle 10">
            <a:extLst>
              <a:ext uri="{FF2B5EF4-FFF2-40B4-BE49-F238E27FC236}">
                <a16:creationId xmlns:a16="http://schemas.microsoft.com/office/drawing/2014/main" id="{D11B488C-C9A0-C541-9A86-15D2AFD97C4A}"/>
              </a:ext>
            </a:extLst>
          </p:cNvPr>
          <p:cNvSpPr/>
          <p:nvPr/>
        </p:nvSpPr>
        <p:spPr>
          <a:xfrm>
            <a:off x="2660150" y="5833786"/>
            <a:ext cx="1053494" cy="461665"/>
          </a:xfrm>
          <a:prstGeom prst="rect">
            <a:avLst/>
          </a:prstGeom>
        </p:spPr>
        <p:txBody>
          <a:bodyPr wrap="none">
            <a:spAutoFit/>
          </a:bodyPr>
          <a:lstStyle/>
          <a:p>
            <a:r>
              <a:rPr lang="en-US" sz="2400" dirty="0">
                <a:solidFill>
                  <a:srgbClr val="FFFF00"/>
                </a:solidFill>
                <a:latin typeface="Dosis" pitchFamily="2" charset="77"/>
              </a:rPr>
              <a:t>indices</a:t>
            </a:r>
            <a:endParaRPr lang="en-US" sz="2400" dirty="0">
              <a:solidFill>
                <a:srgbClr val="FFFF00"/>
              </a:solidFill>
            </a:endParaRPr>
          </a:p>
        </p:txBody>
      </p:sp>
      <p:cxnSp>
        <p:nvCxnSpPr>
          <p:cNvPr id="12" name="Straight Arrow Connector 11">
            <a:extLst>
              <a:ext uri="{FF2B5EF4-FFF2-40B4-BE49-F238E27FC236}">
                <a16:creationId xmlns:a16="http://schemas.microsoft.com/office/drawing/2014/main" id="{8752278A-2004-E247-9F58-3C3D42857490}"/>
              </a:ext>
            </a:extLst>
          </p:cNvPr>
          <p:cNvCxnSpPr>
            <a:cxnSpLocks/>
          </p:cNvCxnSpPr>
          <p:nvPr/>
        </p:nvCxnSpPr>
        <p:spPr>
          <a:xfrm flipV="1">
            <a:off x="3325490" y="3833408"/>
            <a:ext cx="340852" cy="2069353"/>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07CFB9E-ED87-D14B-9927-EDAB792BC15A}"/>
              </a:ext>
            </a:extLst>
          </p:cNvPr>
          <p:cNvCxnSpPr>
            <a:cxnSpLocks/>
          </p:cNvCxnSpPr>
          <p:nvPr/>
        </p:nvCxnSpPr>
        <p:spPr>
          <a:xfrm flipH="1" flipV="1">
            <a:off x="1344311" y="3833409"/>
            <a:ext cx="1795284" cy="206935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3FEB9FC-D1CB-D744-9317-1018D66FDD76}"/>
              </a:ext>
            </a:extLst>
          </p:cNvPr>
          <p:cNvCxnSpPr>
            <a:cxnSpLocks/>
          </p:cNvCxnSpPr>
          <p:nvPr/>
        </p:nvCxnSpPr>
        <p:spPr>
          <a:xfrm flipH="1" flipV="1">
            <a:off x="2906836" y="3833409"/>
            <a:ext cx="280061" cy="2044149"/>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7E46A08D-93FB-B541-AE5E-1B3E19118CEB}"/>
              </a:ext>
            </a:extLst>
          </p:cNvPr>
          <p:cNvPicPr>
            <a:picLocks noChangeAspect="1"/>
          </p:cNvPicPr>
          <p:nvPr/>
        </p:nvPicPr>
        <p:blipFill>
          <a:blip r:embed="rId2"/>
          <a:stretch>
            <a:fillRect/>
          </a:stretch>
        </p:blipFill>
        <p:spPr>
          <a:xfrm>
            <a:off x="880682" y="2933133"/>
            <a:ext cx="4766839" cy="900275"/>
          </a:xfrm>
          <a:prstGeom prst="rect">
            <a:avLst/>
          </a:prstGeom>
        </p:spPr>
      </p:pic>
      <p:cxnSp>
        <p:nvCxnSpPr>
          <p:cNvPr id="8" name="Straight Arrow Connector 7">
            <a:extLst>
              <a:ext uri="{FF2B5EF4-FFF2-40B4-BE49-F238E27FC236}">
                <a16:creationId xmlns:a16="http://schemas.microsoft.com/office/drawing/2014/main" id="{4DC52270-9C7F-7B43-B4E7-3E47551AEFDC}"/>
              </a:ext>
            </a:extLst>
          </p:cNvPr>
          <p:cNvCxnSpPr>
            <a:cxnSpLocks/>
          </p:cNvCxnSpPr>
          <p:nvPr/>
        </p:nvCxnSpPr>
        <p:spPr>
          <a:xfrm flipH="1">
            <a:off x="1323025" y="1586359"/>
            <a:ext cx="2903331" cy="1530218"/>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AF3CEF7-182C-134E-80A5-DFD09994926F}"/>
              </a:ext>
            </a:extLst>
          </p:cNvPr>
          <p:cNvCxnSpPr>
            <a:cxnSpLocks/>
            <a:stCxn id="7" idx="2"/>
          </p:cNvCxnSpPr>
          <p:nvPr/>
        </p:nvCxnSpPr>
        <p:spPr>
          <a:xfrm flipH="1">
            <a:off x="2862386" y="1586359"/>
            <a:ext cx="1474460" cy="1530218"/>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A0A6DE3-AFFA-6740-9648-27C74C37274E}"/>
              </a:ext>
            </a:extLst>
          </p:cNvPr>
          <p:cNvCxnSpPr>
            <a:cxnSpLocks/>
          </p:cNvCxnSpPr>
          <p:nvPr/>
        </p:nvCxnSpPr>
        <p:spPr>
          <a:xfrm flipH="1">
            <a:off x="3602207" y="1639122"/>
            <a:ext cx="836481" cy="1477455"/>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BD767B7-7D15-7546-B136-61FD87674DAF}"/>
              </a:ext>
            </a:extLst>
          </p:cNvPr>
          <p:cNvSpPr txBox="1"/>
          <p:nvPr/>
        </p:nvSpPr>
        <p:spPr>
          <a:xfrm>
            <a:off x="8615184" y="6378463"/>
            <a:ext cx="2871299" cy="297454"/>
          </a:xfrm>
          <a:prstGeom prst="rect">
            <a:avLst/>
          </a:prstGeom>
          <a:noFill/>
        </p:spPr>
        <p:txBody>
          <a:bodyPr wrap="none" rtlCol="0">
            <a:spAutoFit/>
          </a:bodyPr>
          <a:lstStyle/>
          <a:p>
            <a:r>
              <a:rPr lang="en-US" sz="1333" dirty="0"/>
              <a:t>* image source: </a:t>
            </a:r>
            <a:r>
              <a:rPr lang="en-US" sz="1333" dirty="0" err="1"/>
              <a:t>realpython.com</a:t>
            </a:r>
            <a:endParaRPr lang="en-US" sz="1333" dirty="0"/>
          </a:p>
        </p:txBody>
      </p:sp>
      <p:cxnSp>
        <p:nvCxnSpPr>
          <p:cNvPr id="5" name="Straight Arrow Connector 4">
            <a:extLst>
              <a:ext uri="{FF2B5EF4-FFF2-40B4-BE49-F238E27FC236}">
                <a16:creationId xmlns:a16="http://schemas.microsoft.com/office/drawing/2014/main" id="{B0BC91F6-112C-304B-B8D2-BF2AFA401BF0}"/>
              </a:ext>
            </a:extLst>
          </p:cNvPr>
          <p:cNvCxnSpPr>
            <a:cxnSpLocks/>
          </p:cNvCxnSpPr>
          <p:nvPr/>
        </p:nvCxnSpPr>
        <p:spPr>
          <a:xfrm flipH="1">
            <a:off x="5540069" y="2393552"/>
            <a:ext cx="2203756" cy="539580"/>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97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3"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2" presetClass="entr" presetSubtype="1"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 presetClass="entr" presetSubtype="4"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Binding to a mutable object</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In Python, every list is a data object.</a:t>
            </a:r>
          </a:p>
          <a:p>
            <a:r>
              <a:rPr lang="en-US" dirty="0"/>
              <a:t>All elements of a list are contained within that data object.</a:t>
            </a:r>
          </a:p>
          <a:p>
            <a:endParaRPr lang="en-US" dirty="0"/>
          </a:p>
          <a:p>
            <a:r>
              <a:rPr lang="en-US" dirty="0"/>
              <a:t>The moment the assignment operator ( </a:t>
            </a:r>
            <a:r>
              <a:rPr lang="en-US" b="1" dirty="0">
                <a:solidFill>
                  <a:srgbClr val="FFC000"/>
                </a:solidFill>
              </a:rPr>
              <a:t>=</a:t>
            </a:r>
            <a:r>
              <a:rPr lang="en-US" dirty="0"/>
              <a:t> ) is used, a variable on the left-hand side is bound to a data object on the right-hand side.</a:t>
            </a:r>
          </a:p>
          <a:p>
            <a:r>
              <a:rPr lang="en-US" dirty="0"/>
              <a:t>Therefore, </a:t>
            </a:r>
            <a:r>
              <a:rPr lang="en-US" b="1" dirty="0"/>
              <a:t>if two or more variables are bound to the same, mutable </a:t>
            </a:r>
            <a:r>
              <a:rPr lang="en-US" dirty="0"/>
              <a:t>(can be changed)</a:t>
            </a:r>
            <a:r>
              <a:rPr lang="en-US" b="1" dirty="0"/>
              <a:t> object, </a:t>
            </a:r>
            <a:r>
              <a:rPr lang="en-US" b="1" u="sng" dirty="0"/>
              <a:t>making change</a:t>
            </a:r>
            <a:r>
              <a:rPr lang="en-US" b="1" dirty="0"/>
              <a:t> on the object </a:t>
            </a:r>
            <a:r>
              <a:rPr lang="en-US" b="1" u="sng" dirty="0"/>
              <a:t>using one variable</a:t>
            </a:r>
            <a:r>
              <a:rPr lang="en-US" b="1" dirty="0"/>
              <a:t>, </a:t>
            </a:r>
            <a:r>
              <a:rPr lang="en-US" b="1" u="sng" dirty="0"/>
              <a:t>will reflect on all other bound variables</a:t>
            </a:r>
            <a:r>
              <a:rPr lang="en-US" b="1" dirty="0"/>
              <a:t>.</a:t>
            </a:r>
          </a:p>
          <a:p>
            <a:endParaRPr lang="en-US" dirty="0"/>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60</a:t>
            </a:fld>
            <a:endParaRPr lang="en-US" dirty="0">
              <a:uFillTx/>
            </a:endParaRPr>
          </a:p>
        </p:txBody>
      </p:sp>
    </p:spTree>
    <p:extLst>
      <p:ext uri="{BB962C8B-B14F-4D97-AF65-F5344CB8AC3E}">
        <p14:creationId xmlns:p14="http://schemas.microsoft.com/office/powerpoint/2010/main" val="2453120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CD7C8-4AD8-B14A-9D6A-ECC038F2FB40}"/>
              </a:ext>
            </a:extLst>
          </p:cNvPr>
          <p:cNvSpPr>
            <a:spLocks noGrp="1"/>
          </p:cNvSpPr>
          <p:nvPr>
            <p:ph type="title"/>
          </p:nvPr>
        </p:nvSpPr>
        <p:spPr/>
        <p:txBody>
          <a:bodyPr/>
          <a:lstStyle/>
          <a:p>
            <a:r>
              <a:rPr lang="en-NL" dirty="0"/>
              <a:t>Assignment operator and lists</a:t>
            </a:r>
          </a:p>
        </p:txBody>
      </p:sp>
      <p:sp>
        <p:nvSpPr>
          <p:cNvPr id="3" name="Content Placeholder 2">
            <a:extLst>
              <a:ext uri="{FF2B5EF4-FFF2-40B4-BE49-F238E27FC236}">
                <a16:creationId xmlns:a16="http://schemas.microsoft.com/office/drawing/2014/main" id="{74E24F67-9FC3-EC4C-A13A-40C6F461CDA8}"/>
              </a:ext>
            </a:extLst>
          </p:cNvPr>
          <p:cNvSpPr>
            <a:spLocks noGrp="1"/>
          </p:cNvSpPr>
          <p:nvPr>
            <p:ph sz="half" idx="1"/>
          </p:nvPr>
        </p:nvSpPr>
        <p:spPr/>
        <p:txBody>
          <a:bodyPr/>
          <a:lstStyle/>
          <a:p>
            <a:r>
              <a:rPr lang="en-GB" dirty="0"/>
              <a:t>We create one list object </a:t>
            </a:r>
            <a:r>
              <a:rPr lang="en-GB" b="1" dirty="0"/>
              <a:t>[1, 2, 3]</a:t>
            </a:r>
            <a:r>
              <a:rPr lang="en-GB" dirty="0"/>
              <a:t> and bind it to variable </a:t>
            </a:r>
            <a:r>
              <a:rPr lang="en-GB" b="1" dirty="0">
                <a:solidFill>
                  <a:srgbClr val="FFC000"/>
                </a:solidFill>
              </a:rPr>
              <a:t>a</a:t>
            </a:r>
            <a:r>
              <a:rPr lang="en-GB" dirty="0"/>
              <a:t> using </a:t>
            </a:r>
            <a:r>
              <a:rPr lang="en-GB" b="1" dirty="0">
                <a:solidFill>
                  <a:srgbClr val="FFC000"/>
                </a:solidFill>
              </a:rPr>
              <a:t>=</a:t>
            </a:r>
            <a:r>
              <a:rPr lang="en-GB" dirty="0"/>
              <a:t>.</a:t>
            </a:r>
          </a:p>
          <a:p>
            <a:endParaRPr lang="en-GB" dirty="0"/>
          </a:p>
          <a:p>
            <a:r>
              <a:rPr lang="en-GB" dirty="0"/>
              <a:t>Expression </a:t>
            </a:r>
            <a:r>
              <a:rPr lang="en-GB" b="1" dirty="0">
                <a:solidFill>
                  <a:srgbClr val="FFC000"/>
                </a:solidFill>
              </a:rPr>
              <a:t>b = a</a:t>
            </a:r>
            <a:r>
              <a:rPr lang="en-GB" dirty="0"/>
              <a:t>, binds variable </a:t>
            </a:r>
            <a:r>
              <a:rPr lang="en-GB" b="1" dirty="0">
                <a:solidFill>
                  <a:srgbClr val="FFC000"/>
                </a:solidFill>
              </a:rPr>
              <a:t>b</a:t>
            </a:r>
            <a:r>
              <a:rPr lang="en-GB" dirty="0"/>
              <a:t> to the same object.</a:t>
            </a:r>
          </a:p>
          <a:p>
            <a:endParaRPr lang="en-GB" dirty="0"/>
          </a:p>
          <a:p>
            <a:r>
              <a:rPr lang="en-GB" dirty="0"/>
              <a:t>Consequently, changing </a:t>
            </a:r>
            <a:r>
              <a:rPr lang="en-GB" b="1" dirty="0">
                <a:solidFill>
                  <a:srgbClr val="FFC000"/>
                </a:solidFill>
              </a:rPr>
              <a:t>b</a:t>
            </a:r>
            <a:r>
              <a:rPr lang="en-GB" dirty="0"/>
              <a:t> will impact </a:t>
            </a:r>
            <a:r>
              <a:rPr lang="en-GB" b="1" dirty="0">
                <a:solidFill>
                  <a:srgbClr val="FFC000"/>
                </a:solidFill>
              </a:rPr>
              <a:t>a</a:t>
            </a:r>
            <a:r>
              <a:rPr lang="en-GB" dirty="0"/>
              <a:t>.</a:t>
            </a:r>
          </a:p>
          <a:p>
            <a:endParaRPr lang="en-GB" dirty="0"/>
          </a:p>
          <a:p>
            <a:endParaRPr lang="en-NL" dirty="0"/>
          </a:p>
        </p:txBody>
      </p:sp>
      <p:sp>
        <p:nvSpPr>
          <p:cNvPr id="5" name="Slide Number Placeholder 4">
            <a:extLst>
              <a:ext uri="{FF2B5EF4-FFF2-40B4-BE49-F238E27FC236}">
                <a16:creationId xmlns:a16="http://schemas.microsoft.com/office/drawing/2014/main" id="{6762C3AC-FDE1-E243-9C83-6885E4312CD8}"/>
              </a:ext>
            </a:extLst>
          </p:cNvPr>
          <p:cNvSpPr>
            <a:spLocks noGrp="1"/>
          </p:cNvSpPr>
          <p:nvPr>
            <p:ph type="sldNum" sz="quarter" idx="12"/>
          </p:nvPr>
        </p:nvSpPr>
        <p:spPr/>
        <p:txBody>
          <a:bodyPr/>
          <a:lstStyle/>
          <a:p>
            <a:fld id="{D57F1E4F-1CFF-5643-939E-02111984F565}" type="slidenum">
              <a:rPr lang="en-US" smtClean="0">
                <a:uFillTx/>
              </a:rPr>
              <a:t>61</a:t>
            </a:fld>
            <a:endParaRPr lang="en-US" dirty="0">
              <a:uFillTx/>
            </a:endParaRPr>
          </a:p>
        </p:txBody>
      </p:sp>
      <p:sp>
        <p:nvSpPr>
          <p:cNvPr id="6" name="Google Shape;714;p33">
            <a:extLst>
              <a:ext uri="{FF2B5EF4-FFF2-40B4-BE49-F238E27FC236}">
                <a16:creationId xmlns:a16="http://schemas.microsoft.com/office/drawing/2014/main" id="{2ACE7260-0D4B-8243-AA80-095018C25DBA}"/>
              </a:ext>
            </a:extLst>
          </p:cNvPr>
          <p:cNvSpPr/>
          <p:nvPr/>
        </p:nvSpPr>
        <p:spPr>
          <a:xfrm>
            <a:off x="6239042" y="1685862"/>
            <a:ext cx="3215400"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7" name="Google Shape;715;p33">
            <a:extLst>
              <a:ext uri="{FF2B5EF4-FFF2-40B4-BE49-F238E27FC236}">
                <a16:creationId xmlns:a16="http://schemas.microsoft.com/office/drawing/2014/main" id="{2897AA7C-62D6-354C-8FF6-4BE8B1747FEA}"/>
              </a:ext>
            </a:extLst>
          </p:cNvPr>
          <p:cNvSpPr/>
          <p:nvPr/>
        </p:nvSpPr>
        <p:spPr>
          <a:xfrm>
            <a:off x="6457848" y="2060574"/>
            <a:ext cx="2809088" cy="3333600"/>
          </a:xfrm>
          <a:prstGeom prst="rect">
            <a:avLst/>
          </a:prstGeom>
          <a:solidFill>
            <a:srgbClr val="F3F3F3"/>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999999"/>
              </a:solidFill>
              <a:latin typeface="Dosis"/>
              <a:ea typeface="Dosis"/>
              <a:cs typeface="Dosis"/>
              <a:sym typeface="Dosis"/>
            </a:endParaRPr>
          </a:p>
        </p:txBody>
      </p:sp>
      <p:pic>
        <p:nvPicPr>
          <p:cNvPr id="8" name="Picture 7">
            <a:extLst>
              <a:ext uri="{FF2B5EF4-FFF2-40B4-BE49-F238E27FC236}">
                <a16:creationId xmlns:a16="http://schemas.microsoft.com/office/drawing/2014/main" id="{8F38818A-9BFE-564F-B4F1-5E6211FEE6F1}"/>
              </a:ext>
            </a:extLst>
          </p:cNvPr>
          <p:cNvPicPr>
            <a:picLocks noChangeAspect="1"/>
          </p:cNvPicPr>
          <p:nvPr/>
        </p:nvPicPr>
        <p:blipFill>
          <a:blip r:embed="rId2"/>
          <a:stretch>
            <a:fillRect/>
          </a:stretch>
        </p:blipFill>
        <p:spPr>
          <a:xfrm>
            <a:off x="6457849" y="2060575"/>
            <a:ext cx="2809087" cy="3333600"/>
          </a:xfrm>
          <a:prstGeom prst="rect">
            <a:avLst/>
          </a:prstGeom>
        </p:spPr>
      </p:pic>
    </p:spTree>
    <p:extLst>
      <p:ext uri="{BB962C8B-B14F-4D97-AF65-F5344CB8AC3E}">
        <p14:creationId xmlns:p14="http://schemas.microsoft.com/office/powerpoint/2010/main" val="23700277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Shallow copy</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A </a:t>
            </a:r>
            <a:r>
              <a:rPr lang="en-US" b="1" dirty="0">
                <a:solidFill>
                  <a:srgbClr val="FFC000"/>
                </a:solidFill>
              </a:rPr>
              <a:t>shallow copy </a:t>
            </a:r>
            <a:r>
              <a:rPr lang="en-US" dirty="0"/>
              <a:t>constructs a new compound object, and then inserts references into it, to the objects found in the original.</a:t>
            </a:r>
          </a:p>
          <a:p>
            <a:endParaRPr lang="en-US" dirty="0"/>
          </a:p>
          <a:p>
            <a:r>
              <a:rPr lang="en-US" dirty="0"/>
              <a:t>In contrast to the assignment, </a:t>
            </a:r>
            <a:r>
              <a:rPr lang="en-US" b="1" dirty="0">
                <a:solidFill>
                  <a:srgbClr val="FFC000"/>
                </a:solidFill>
              </a:rPr>
              <a:t>shallow copy</a:t>
            </a:r>
            <a:r>
              <a:rPr lang="en-US" b="1" dirty="0"/>
              <a:t> creates a new object</a:t>
            </a:r>
            <a:r>
              <a:rPr lang="en-US" dirty="0"/>
              <a:t>. Therefore, </a:t>
            </a:r>
            <a:r>
              <a:rPr lang="en-US" u="sng" dirty="0"/>
              <a:t>changes</a:t>
            </a:r>
            <a:r>
              <a:rPr lang="en-US" dirty="0"/>
              <a:t> to the new list </a:t>
            </a:r>
            <a:r>
              <a:rPr lang="en-US" u="sng" dirty="0"/>
              <a:t>won’t affect the original</a:t>
            </a:r>
            <a:r>
              <a:rPr lang="en-US" dirty="0"/>
              <a:t>.</a:t>
            </a:r>
          </a:p>
          <a:p>
            <a:endParaRPr lang="en-US" dirty="0"/>
          </a:p>
          <a:p>
            <a:r>
              <a:rPr lang="en-US" dirty="0"/>
              <a:t>List method </a:t>
            </a:r>
            <a:r>
              <a:rPr lang="en-US" b="1" dirty="0">
                <a:solidFill>
                  <a:srgbClr val="FFFF00"/>
                </a:solidFill>
              </a:rPr>
              <a:t>.copy()</a:t>
            </a:r>
            <a:r>
              <a:rPr lang="en-US" dirty="0"/>
              <a:t> or slicing entire list </a:t>
            </a:r>
            <a:r>
              <a:rPr lang="en-US" b="1" dirty="0">
                <a:solidFill>
                  <a:srgbClr val="FFFF00"/>
                </a:solidFill>
              </a:rPr>
              <a:t>[:]</a:t>
            </a:r>
            <a:r>
              <a:rPr lang="en-US" dirty="0"/>
              <a:t> creates a </a:t>
            </a:r>
            <a:r>
              <a:rPr lang="en-US" b="1" dirty="0">
                <a:solidFill>
                  <a:srgbClr val="FFC000"/>
                </a:solidFill>
              </a:rPr>
              <a:t>shallow copy</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62</a:t>
            </a:fld>
            <a:endParaRPr lang="en-US" dirty="0">
              <a:uFillTx/>
            </a:endParaRPr>
          </a:p>
        </p:txBody>
      </p:sp>
    </p:spTree>
    <p:extLst>
      <p:ext uri="{BB962C8B-B14F-4D97-AF65-F5344CB8AC3E}">
        <p14:creationId xmlns:p14="http://schemas.microsoft.com/office/powerpoint/2010/main" val="3521061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CD7C8-4AD8-B14A-9D6A-ECC038F2FB40}"/>
              </a:ext>
            </a:extLst>
          </p:cNvPr>
          <p:cNvSpPr>
            <a:spLocks noGrp="1"/>
          </p:cNvSpPr>
          <p:nvPr>
            <p:ph type="title"/>
          </p:nvPr>
        </p:nvSpPr>
        <p:spPr/>
        <p:txBody>
          <a:bodyPr/>
          <a:lstStyle/>
          <a:p>
            <a:r>
              <a:rPr lang="en-NL" dirty="0"/>
              <a:t>Shallow copy</a:t>
            </a:r>
          </a:p>
        </p:txBody>
      </p:sp>
      <p:sp>
        <p:nvSpPr>
          <p:cNvPr id="3" name="Content Placeholder 2">
            <a:extLst>
              <a:ext uri="{FF2B5EF4-FFF2-40B4-BE49-F238E27FC236}">
                <a16:creationId xmlns:a16="http://schemas.microsoft.com/office/drawing/2014/main" id="{74E24F67-9FC3-EC4C-A13A-40C6F461CDA8}"/>
              </a:ext>
            </a:extLst>
          </p:cNvPr>
          <p:cNvSpPr>
            <a:spLocks noGrp="1"/>
          </p:cNvSpPr>
          <p:nvPr>
            <p:ph sz="half" idx="1"/>
          </p:nvPr>
        </p:nvSpPr>
        <p:spPr/>
        <p:txBody>
          <a:bodyPr/>
          <a:lstStyle/>
          <a:p>
            <a:r>
              <a:rPr lang="en-GB" dirty="0"/>
              <a:t>As long as the elements in the original are non-mutable objects, making changes to copied object won’t affect the original. </a:t>
            </a:r>
          </a:p>
        </p:txBody>
      </p:sp>
      <p:sp>
        <p:nvSpPr>
          <p:cNvPr id="5" name="Slide Number Placeholder 4">
            <a:extLst>
              <a:ext uri="{FF2B5EF4-FFF2-40B4-BE49-F238E27FC236}">
                <a16:creationId xmlns:a16="http://schemas.microsoft.com/office/drawing/2014/main" id="{6762C3AC-FDE1-E243-9C83-6885E4312CD8}"/>
              </a:ext>
            </a:extLst>
          </p:cNvPr>
          <p:cNvSpPr>
            <a:spLocks noGrp="1"/>
          </p:cNvSpPr>
          <p:nvPr>
            <p:ph type="sldNum" sz="quarter" idx="12"/>
          </p:nvPr>
        </p:nvSpPr>
        <p:spPr/>
        <p:txBody>
          <a:bodyPr/>
          <a:lstStyle/>
          <a:p>
            <a:fld id="{D57F1E4F-1CFF-5643-939E-02111984F565}" type="slidenum">
              <a:rPr lang="en-US" smtClean="0">
                <a:uFillTx/>
              </a:rPr>
              <a:t>63</a:t>
            </a:fld>
            <a:endParaRPr lang="en-US" dirty="0">
              <a:uFillTx/>
            </a:endParaRPr>
          </a:p>
        </p:txBody>
      </p:sp>
      <p:sp>
        <p:nvSpPr>
          <p:cNvPr id="9" name="Google Shape;723;p34">
            <a:extLst>
              <a:ext uri="{FF2B5EF4-FFF2-40B4-BE49-F238E27FC236}">
                <a16:creationId xmlns:a16="http://schemas.microsoft.com/office/drawing/2014/main" id="{0ABC5C1A-E86E-6545-9BBD-830FA5653E0A}"/>
              </a:ext>
            </a:extLst>
          </p:cNvPr>
          <p:cNvSpPr/>
          <p:nvPr/>
        </p:nvSpPr>
        <p:spPr>
          <a:xfrm>
            <a:off x="5547503" y="2060575"/>
            <a:ext cx="4858468" cy="3782373"/>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10" name="Google Shape;724;p34">
            <a:extLst>
              <a:ext uri="{FF2B5EF4-FFF2-40B4-BE49-F238E27FC236}">
                <a16:creationId xmlns:a16="http://schemas.microsoft.com/office/drawing/2014/main" id="{ADB99ECC-CC88-6A4A-AE87-8A31AA734FBF}"/>
              </a:ext>
            </a:extLst>
          </p:cNvPr>
          <p:cNvSpPr/>
          <p:nvPr/>
        </p:nvSpPr>
        <p:spPr>
          <a:xfrm>
            <a:off x="5750814" y="2254157"/>
            <a:ext cx="4452000" cy="2842800"/>
          </a:xfrm>
          <a:prstGeom prst="rect">
            <a:avLst/>
          </a:prstGeom>
          <a:solidFill>
            <a:srgbClr val="F3F3F3"/>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999999"/>
              </a:solidFill>
              <a:latin typeface="Dosis"/>
              <a:ea typeface="Dosis"/>
              <a:cs typeface="Dosis"/>
              <a:sym typeface="Dosis"/>
            </a:endParaRPr>
          </a:p>
        </p:txBody>
      </p:sp>
      <p:pic>
        <p:nvPicPr>
          <p:cNvPr id="11" name="Picture 10">
            <a:extLst>
              <a:ext uri="{FF2B5EF4-FFF2-40B4-BE49-F238E27FC236}">
                <a16:creationId xmlns:a16="http://schemas.microsoft.com/office/drawing/2014/main" id="{01D48A54-7252-E148-9CCA-217B802CC59B}"/>
              </a:ext>
            </a:extLst>
          </p:cNvPr>
          <p:cNvPicPr>
            <a:picLocks noChangeAspect="1"/>
          </p:cNvPicPr>
          <p:nvPr/>
        </p:nvPicPr>
        <p:blipFill>
          <a:blip r:embed="rId2"/>
          <a:stretch>
            <a:fillRect/>
          </a:stretch>
        </p:blipFill>
        <p:spPr>
          <a:xfrm>
            <a:off x="5750815" y="2254157"/>
            <a:ext cx="4460964" cy="2842800"/>
          </a:xfrm>
          <a:prstGeom prst="rect">
            <a:avLst/>
          </a:prstGeom>
        </p:spPr>
      </p:pic>
    </p:spTree>
    <p:extLst>
      <p:ext uri="{BB962C8B-B14F-4D97-AF65-F5344CB8AC3E}">
        <p14:creationId xmlns:p14="http://schemas.microsoft.com/office/powerpoint/2010/main" val="42630964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CD7C8-4AD8-B14A-9D6A-ECC038F2FB40}"/>
              </a:ext>
            </a:extLst>
          </p:cNvPr>
          <p:cNvSpPr>
            <a:spLocks noGrp="1"/>
          </p:cNvSpPr>
          <p:nvPr>
            <p:ph type="title"/>
          </p:nvPr>
        </p:nvSpPr>
        <p:spPr/>
        <p:txBody>
          <a:bodyPr/>
          <a:lstStyle/>
          <a:p>
            <a:r>
              <a:rPr lang="en-NL" dirty="0"/>
              <a:t>Shallow copy</a:t>
            </a:r>
          </a:p>
        </p:txBody>
      </p:sp>
      <p:sp>
        <p:nvSpPr>
          <p:cNvPr id="3" name="Content Placeholder 2">
            <a:extLst>
              <a:ext uri="{FF2B5EF4-FFF2-40B4-BE49-F238E27FC236}">
                <a16:creationId xmlns:a16="http://schemas.microsoft.com/office/drawing/2014/main" id="{74E24F67-9FC3-EC4C-A13A-40C6F461CDA8}"/>
              </a:ext>
            </a:extLst>
          </p:cNvPr>
          <p:cNvSpPr>
            <a:spLocks noGrp="1"/>
          </p:cNvSpPr>
          <p:nvPr>
            <p:ph sz="half" idx="1"/>
          </p:nvPr>
        </p:nvSpPr>
        <p:spPr/>
        <p:txBody>
          <a:bodyPr/>
          <a:lstStyle/>
          <a:p>
            <a:r>
              <a:rPr lang="en-GB" dirty="0"/>
              <a:t>However, accessing and changing mutable object in the copy, will also affect the original.</a:t>
            </a:r>
          </a:p>
          <a:p>
            <a:endParaRPr lang="en-GB" dirty="0"/>
          </a:p>
        </p:txBody>
      </p:sp>
      <p:sp>
        <p:nvSpPr>
          <p:cNvPr id="5" name="Slide Number Placeholder 4">
            <a:extLst>
              <a:ext uri="{FF2B5EF4-FFF2-40B4-BE49-F238E27FC236}">
                <a16:creationId xmlns:a16="http://schemas.microsoft.com/office/drawing/2014/main" id="{6762C3AC-FDE1-E243-9C83-6885E4312CD8}"/>
              </a:ext>
            </a:extLst>
          </p:cNvPr>
          <p:cNvSpPr>
            <a:spLocks noGrp="1"/>
          </p:cNvSpPr>
          <p:nvPr>
            <p:ph type="sldNum" sz="quarter" idx="12"/>
          </p:nvPr>
        </p:nvSpPr>
        <p:spPr/>
        <p:txBody>
          <a:bodyPr/>
          <a:lstStyle/>
          <a:p>
            <a:fld id="{D57F1E4F-1CFF-5643-939E-02111984F565}" type="slidenum">
              <a:rPr lang="en-US" smtClean="0">
                <a:uFillTx/>
              </a:rPr>
              <a:t>64</a:t>
            </a:fld>
            <a:endParaRPr lang="en-US" dirty="0">
              <a:uFillTx/>
            </a:endParaRPr>
          </a:p>
        </p:txBody>
      </p:sp>
      <p:sp>
        <p:nvSpPr>
          <p:cNvPr id="8" name="Google Shape;723;p34">
            <a:extLst>
              <a:ext uri="{FF2B5EF4-FFF2-40B4-BE49-F238E27FC236}">
                <a16:creationId xmlns:a16="http://schemas.microsoft.com/office/drawing/2014/main" id="{84D4AE40-86FA-A74D-8B0E-DB7A3E11CACE}"/>
              </a:ext>
            </a:extLst>
          </p:cNvPr>
          <p:cNvSpPr/>
          <p:nvPr/>
        </p:nvSpPr>
        <p:spPr>
          <a:xfrm>
            <a:off x="5541216" y="2060575"/>
            <a:ext cx="4858468" cy="3782373"/>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12" name="Google Shape;724;p34">
            <a:extLst>
              <a:ext uri="{FF2B5EF4-FFF2-40B4-BE49-F238E27FC236}">
                <a16:creationId xmlns:a16="http://schemas.microsoft.com/office/drawing/2014/main" id="{4683ACC3-F3CB-4048-8590-351929E44AC1}"/>
              </a:ext>
            </a:extLst>
          </p:cNvPr>
          <p:cNvSpPr/>
          <p:nvPr/>
        </p:nvSpPr>
        <p:spPr>
          <a:xfrm>
            <a:off x="5744527" y="2254157"/>
            <a:ext cx="4452000" cy="2842800"/>
          </a:xfrm>
          <a:prstGeom prst="rect">
            <a:avLst/>
          </a:prstGeom>
          <a:solidFill>
            <a:srgbClr val="F3F3F3"/>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999999"/>
              </a:solidFill>
              <a:latin typeface="Dosis"/>
              <a:ea typeface="Dosis"/>
              <a:cs typeface="Dosis"/>
              <a:sym typeface="Dosis"/>
            </a:endParaRPr>
          </a:p>
        </p:txBody>
      </p:sp>
      <p:pic>
        <p:nvPicPr>
          <p:cNvPr id="13" name="Picture 12">
            <a:extLst>
              <a:ext uri="{FF2B5EF4-FFF2-40B4-BE49-F238E27FC236}">
                <a16:creationId xmlns:a16="http://schemas.microsoft.com/office/drawing/2014/main" id="{798A8CDB-FE10-9E4D-AEBF-7ECC6100C5E1}"/>
              </a:ext>
            </a:extLst>
          </p:cNvPr>
          <p:cNvPicPr>
            <a:picLocks noChangeAspect="1"/>
          </p:cNvPicPr>
          <p:nvPr/>
        </p:nvPicPr>
        <p:blipFill>
          <a:blip r:embed="rId2"/>
          <a:stretch>
            <a:fillRect/>
          </a:stretch>
        </p:blipFill>
        <p:spPr>
          <a:xfrm>
            <a:off x="5744527" y="2254158"/>
            <a:ext cx="4452000" cy="2842800"/>
          </a:xfrm>
          <a:prstGeom prst="rect">
            <a:avLst/>
          </a:prstGeom>
        </p:spPr>
      </p:pic>
      <p:sp>
        <p:nvSpPr>
          <p:cNvPr id="14" name="Rectangle 13">
            <a:extLst>
              <a:ext uri="{FF2B5EF4-FFF2-40B4-BE49-F238E27FC236}">
                <a16:creationId xmlns:a16="http://schemas.microsoft.com/office/drawing/2014/main" id="{28C2C8A3-68AC-6245-A686-D38CC7BB9DF1}"/>
              </a:ext>
            </a:extLst>
          </p:cNvPr>
          <p:cNvSpPr/>
          <p:nvPr/>
        </p:nvSpPr>
        <p:spPr>
          <a:xfrm>
            <a:off x="5957515" y="4369547"/>
            <a:ext cx="986118" cy="65442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33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21A0-DD20-4E40-BBE8-E07B32981165}"/>
              </a:ext>
            </a:extLst>
          </p:cNvPr>
          <p:cNvSpPr>
            <a:spLocks noGrp="1"/>
          </p:cNvSpPr>
          <p:nvPr>
            <p:ph type="title"/>
          </p:nvPr>
        </p:nvSpPr>
        <p:spPr/>
        <p:txBody>
          <a:bodyPr/>
          <a:lstStyle/>
          <a:p>
            <a:r>
              <a:rPr lang="en-NL" dirty="0"/>
              <a:t>Deep copy</a:t>
            </a:r>
          </a:p>
        </p:txBody>
      </p:sp>
      <p:sp>
        <p:nvSpPr>
          <p:cNvPr id="3" name="Content Placeholder 2">
            <a:extLst>
              <a:ext uri="{FF2B5EF4-FFF2-40B4-BE49-F238E27FC236}">
                <a16:creationId xmlns:a16="http://schemas.microsoft.com/office/drawing/2014/main" id="{AE1F50F7-12EE-6944-8E52-8FA2AE4E0A86}"/>
              </a:ext>
            </a:extLst>
          </p:cNvPr>
          <p:cNvSpPr>
            <a:spLocks noGrp="1"/>
          </p:cNvSpPr>
          <p:nvPr>
            <p:ph idx="1"/>
          </p:nvPr>
        </p:nvSpPr>
        <p:spPr/>
        <p:txBody>
          <a:bodyPr>
            <a:normAutofit/>
          </a:bodyPr>
          <a:lstStyle/>
          <a:p>
            <a:r>
              <a:rPr lang="en-US" dirty="0"/>
              <a:t>A </a:t>
            </a:r>
            <a:r>
              <a:rPr lang="en-US" b="1" dirty="0">
                <a:solidFill>
                  <a:srgbClr val="FFC000"/>
                </a:solidFill>
              </a:rPr>
              <a:t>deep copy </a:t>
            </a:r>
            <a:r>
              <a:rPr lang="en-US" dirty="0"/>
              <a:t>constructs a new compound object. Then, into it, recursively inserts copies of the objects found in the original.</a:t>
            </a:r>
          </a:p>
          <a:p>
            <a:endParaRPr lang="en-US" dirty="0"/>
          </a:p>
          <a:p>
            <a:r>
              <a:rPr lang="en-US" dirty="0"/>
              <a:t>Regardless what </a:t>
            </a:r>
            <a:r>
              <a:rPr lang="en-US" b="1" dirty="0"/>
              <a:t>changes</a:t>
            </a:r>
            <a:r>
              <a:rPr lang="en-US" dirty="0"/>
              <a:t> have been </a:t>
            </a:r>
            <a:r>
              <a:rPr lang="en-US" b="1" dirty="0"/>
              <a:t>made to </a:t>
            </a:r>
            <a:r>
              <a:rPr lang="en-US" dirty="0"/>
              <a:t>the </a:t>
            </a:r>
            <a:r>
              <a:rPr lang="en-US" b="1" dirty="0">
                <a:solidFill>
                  <a:srgbClr val="FFC000"/>
                </a:solidFill>
              </a:rPr>
              <a:t>deep copy</a:t>
            </a:r>
            <a:r>
              <a:rPr lang="en-US" dirty="0"/>
              <a:t>, it </a:t>
            </a:r>
            <a:r>
              <a:rPr lang="en-US" b="1" u="sng" dirty="0"/>
              <a:t>will never affect the original</a:t>
            </a:r>
            <a:r>
              <a:rPr lang="en-US" dirty="0"/>
              <a:t>.</a:t>
            </a:r>
          </a:p>
          <a:p>
            <a:endParaRPr lang="en-US" dirty="0"/>
          </a:p>
          <a:p>
            <a:r>
              <a:rPr lang="en-US" dirty="0"/>
              <a:t>Note: use of deep copy requires import of copy module*.</a:t>
            </a:r>
          </a:p>
          <a:p>
            <a:pPr marL="0" indent="0">
              <a:buNone/>
            </a:pPr>
            <a:r>
              <a:rPr lang="en-US" dirty="0"/>
              <a:t>	*(module import will be explained in Analysis 2)</a:t>
            </a:r>
          </a:p>
          <a:p>
            <a:endParaRPr lang="en-US" dirty="0"/>
          </a:p>
          <a:p>
            <a:endParaRPr lang="en-US" dirty="0"/>
          </a:p>
        </p:txBody>
      </p:sp>
      <p:sp>
        <p:nvSpPr>
          <p:cNvPr id="4" name="Slide Number Placeholder 3">
            <a:extLst>
              <a:ext uri="{FF2B5EF4-FFF2-40B4-BE49-F238E27FC236}">
                <a16:creationId xmlns:a16="http://schemas.microsoft.com/office/drawing/2014/main" id="{CB1813DA-5E16-9749-829B-12639B27B146}"/>
              </a:ext>
            </a:extLst>
          </p:cNvPr>
          <p:cNvSpPr>
            <a:spLocks noGrp="1"/>
          </p:cNvSpPr>
          <p:nvPr>
            <p:ph type="sldNum" sz="quarter" idx="12"/>
          </p:nvPr>
        </p:nvSpPr>
        <p:spPr/>
        <p:txBody>
          <a:bodyPr/>
          <a:lstStyle/>
          <a:p>
            <a:fld id="{D57F1E4F-1CFF-5643-939E-02111984F565}" type="slidenum">
              <a:rPr lang="en-US" smtClean="0">
                <a:uFillTx/>
              </a:rPr>
              <a:t>65</a:t>
            </a:fld>
            <a:endParaRPr lang="en-US" dirty="0">
              <a:uFillTx/>
            </a:endParaRPr>
          </a:p>
        </p:txBody>
      </p:sp>
    </p:spTree>
    <p:extLst>
      <p:ext uri="{BB962C8B-B14F-4D97-AF65-F5344CB8AC3E}">
        <p14:creationId xmlns:p14="http://schemas.microsoft.com/office/powerpoint/2010/main" val="37726108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CD7C8-4AD8-B14A-9D6A-ECC038F2FB40}"/>
              </a:ext>
            </a:extLst>
          </p:cNvPr>
          <p:cNvSpPr>
            <a:spLocks noGrp="1"/>
          </p:cNvSpPr>
          <p:nvPr>
            <p:ph type="title"/>
          </p:nvPr>
        </p:nvSpPr>
        <p:spPr/>
        <p:txBody>
          <a:bodyPr/>
          <a:lstStyle/>
          <a:p>
            <a:r>
              <a:rPr lang="en-NL" dirty="0"/>
              <a:t>Deep copy</a:t>
            </a:r>
          </a:p>
        </p:txBody>
      </p:sp>
      <p:sp>
        <p:nvSpPr>
          <p:cNvPr id="3" name="Content Placeholder 2">
            <a:extLst>
              <a:ext uri="{FF2B5EF4-FFF2-40B4-BE49-F238E27FC236}">
                <a16:creationId xmlns:a16="http://schemas.microsoft.com/office/drawing/2014/main" id="{74E24F67-9FC3-EC4C-A13A-40C6F461CDA8}"/>
              </a:ext>
            </a:extLst>
          </p:cNvPr>
          <p:cNvSpPr>
            <a:spLocks noGrp="1"/>
          </p:cNvSpPr>
          <p:nvPr>
            <p:ph sz="half" idx="1"/>
          </p:nvPr>
        </p:nvSpPr>
        <p:spPr/>
        <p:txBody>
          <a:bodyPr/>
          <a:lstStyle/>
          <a:p>
            <a:r>
              <a:rPr lang="en-GB" dirty="0"/>
              <a:t>Changes made to the objects created by deep copy will never affect the original.</a:t>
            </a:r>
          </a:p>
          <a:p>
            <a:endParaRPr lang="en-GB" dirty="0"/>
          </a:p>
        </p:txBody>
      </p:sp>
      <p:sp>
        <p:nvSpPr>
          <p:cNvPr id="5" name="Slide Number Placeholder 4">
            <a:extLst>
              <a:ext uri="{FF2B5EF4-FFF2-40B4-BE49-F238E27FC236}">
                <a16:creationId xmlns:a16="http://schemas.microsoft.com/office/drawing/2014/main" id="{6762C3AC-FDE1-E243-9C83-6885E4312CD8}"/>
              </a:ext>
            </a:extLst>
          </p:cNvPr>
          <p:cNvSpPr>
            <a:spLocks noGrp="1"/>
          </p:cNvSpPr>
          <p:nvPr>
            <p:ph type="sldNum" sz="quarter" idx="12"/>
          </p:nvPr>
        </p:nvSpPr>
        <p:spPr/>
        <p:txBody>
          <a:bodyPr/>
          <a:lstStyle/>
          <a:p>
            <a:fld id="{D57F1E4F-1CFF-5643-939E-02111984F565}" type="slidenum">
              <a:rPr lang="en-US" smtClean="0">
                <a:uFillTx/>
              </a:rPr>
              <a:t>66</a:t>
            </a:fld>
            <a:endParaRPr lang="en-US" dirty="0">
              <a:uFillTx/>
            </a:endParaRPr>
          </a:p>
        </p:txBody>
      </p:sp>
      <p:sp>
        <p:nvSpPr>
          <p:cNvPr id="8" name="Google Shape;723;p34">
            <a:extLst>
              <a:ext uri="{FF2B5EF4-FFF2-40B4-BE49-F238E27FC236}">
                <a16:creationId xmlns:a16="http://schemas.microsoft.com/office/drawing/2014/main" id="{4CE1203B-F428-7543-8300-A3818F2E385E}"/>
              </a:ext>
            </a:extLst>
          </p:cNvPr>
          <p:cNvSpPr/>
          <p:nvPr/>
        </p:nvSpPr>
        <p:spPr>
          <a:xfrm>
            <a:off x="5527361" y="2060575"/>
            <a:ext cx="4858468" cy="3782373"/>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12" name="Google Shape;724;p34">
            <a:extLst>
              <a:ext uri="{FF2B5EF4-FFF2-40B4-BE49-F238E27FC236}">
                <a16:creationId xmlns:a16="http://schemas.microsoft.com/office/drawing/2014/main" id="{B09B9423-62CF-AE4F-9693-370E2523866C}"/>
              </a:ext>
            </a:extLst>
          </p:cNvPr>
          <p:cNvSpPr/>
          <p:nvPr/>
        </p:nvSpPr>
        <p:spPr>
          <a:xfrm>
            <a:off x="5730672" y="2254157"/>
            <a:ext cx="4452000" cy="2842800"/>
          </a:xfrm>
          <a:prstGeom prst="rect">
            <a:avLst/>
          </a:prstGeom>
          <a:solidFill>
            <a:srgbClr val="F3F3F3"/>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999999"/>
              </a:solidFill>
              <a:latin typeface="Dosis"/>
              <a:ea typeface="Dosis"/>
              <a:cs typeface="Dosis"/>
              <a:sym typeface="Dosis"/>
            </a:endParaRPr>
          </a:p>
        </p:txBody>
      </p:sp>
      <p:pic>
        <p:nvPicPr>
          <p:cNvPr id="13" name="Picture 12">
            <a:extLst>
              <a:ext uri="{FF2B5EF4-FFF2-40B4-BE49-F238E27FC236}">
                <a16:creationId xmlns:a16="http://schemas.microsoft.com/office/drawing/2014/main" id="{8F550261-C263-814B-A93A-B2E5F373C9A1}"/>
              </a:ext>
            </a:extLst>
          </p:cNvPr>
          <p:cNvPicPr>
            <a:picLocks noChangeAspect="1"/>
          </p:cNvPicPr>
          <p:nvPr/>
        </p:nvPicPr>
        <p:blipFill>
          <a:blip r:embed="rId2"/>
          <a:stretch>
            <a:fillRect/>
          </a:stretch>
        </p:blipFill>
        <p:spPr>
          <a:xfrm>
            <a:off x="5730672" y="2254158"/>
            <a:ext cx="4449733" cy="2842800"/>
          </a:xfrm>
          <a:prstGeom prst="rect">
            <a:avLst/>
          </a:prstGeom>
        </p:spPr>
      </p:pic>
    </p:spTree>
    <p:extLst>
      <p:ext uri="{BB962C8B-B14F-4D97-AF65-F5344CB8AC3E}">
        <p14:creationId xmlns:p14="http://schemas.microsoft.com/office/powerpoint/2010/main" val="3810798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E6B45-AC36-EE4C-9C01-EC805C5995E8}"/>
              </a:ext>
            </a:extLst>
          </p:cNvPr>
          <p:cNvSpPr>
            <a:spLocks noGrp="1"/>
          </p:cNvSpPr>
          <p:nvPr>
            <p:ph type="title"/>
          </p:nvPr>
        </p:nvSpPr>
        <p:spPr/>
        <p:txBody>
          <a:bodyPr/>
          <a:lstStyle/>
          <a:p>
            <a:r>
              <a:rPr lang="en-NL" dirty="0"/>
              <a:t>Assignment, shallow, deep copy</a:t>
            </a:r>
          </a:p>
        </p:txBody>
      </p:sp>
      <p:sp>
        <p:nvSpPr>
          <p:cNvPr id="3" name="Slide Number Placeholder 2">
            <a:extLst>
              <a:ext uri="{FF2B5EF4-FFF2-40B4-BE49-F238E27FC236}">
                <a16:creationId xmlns:a16="http://schemas.microsoft.com/office/drawing/2014/main" id="{90C7EFE5-DA25-9042-A7D5-CBEE1D8E1C77}"/>
              </a:ext>
            </a:extLst>
          </p:cNvPr>
          <p:cNvSpPr>
            <a:spLocks noGrp="1"/>
          </p:cNvSpPr>
          <p:nvPr>
            <p:ph type="sldNum" sz="quarter" idx="12"/>
          </p:nvPr>
        </p:nvSpPr>
        <p:spPr/>
        <p:txBody>
          <a:bodyPr/>
          <a:lstStyle/>
          <a:p>
            <a:fld id="{D57F1E4F-1CFF-5643-939E-02111984F565}" type="slidenum">
              <a:rPr lang="en-US" smtClean="0">
                <a:uFillTx/>
              </a:rPr>
              <a:t>67</a:t>
            </a:fld>
            <a:endParaRPr lang="en-US" dirty="0">
              <a:uFillTx/>
            </a:endParaRPr>
          </a:p>
        </p:txBody>
      </p:sp>
      <p:pic>
        <p:nvPicPr>
          <p:cNvPr id="5" name="Picture 4">
            <a:extLst>
              <a:ext uri="{FF2B5EF4-FFF2-40B4-BE49-F238E27FC236}">
                <a16:creationId xmlns:a16="http://schemas.microsoft.com/office/drawing/2014/main" id="{999C3326-1D0F-B54D-9613-DADDC5B33657}"/>
              </a:ext>
            </a:extLst>
          </p:cNvPr>
          <p:cNvPicPr>
            <a:picLocks noChangeAspect="1"/>
          </p:cNvPicPr>
          <p:nvPr/>
        </p:nvPicPr>
        <p:blipFill>
          <a:blip r:embed="rId2"/>
          <a:stretch>
            <a:fillRect/>
          </a:stretch>
        </p:blipFill>
        <p:spPr>
          <a:xfrm>
            <a:off x="3548705" y="1853248"/>
            <a:ext cx="5094590" cy="468810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3679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6B25-FD3C-4F91-9E70-E0E6AAEC7973}"/>
              </a:ext>
            </a:extLst>
          </p:cNvPr>
          <p:cNvSpPr>
            <a:spLocks noGrp="1"/>
          </p:cNvSpPr>
          <p:nvPr>
            <p:ph type="title"/>
          </p:nvPr>
        </p:nvSpPr>
        <p:spPr>
          <a:xfrm>
            <a:off x="3836080" y="0"/>
            <a:ext cx="3906503" cy="767687"/>
          </a:xfrm>
        </p:spPr>
        <p:txBody>
          <a:bodyPr/>
          <a:lstStyle/>
          <a:p>
            <a:r>
              <a:rPr lang="nl-NL"/>
              <a:t>Summary Quiz</a:t>
            </a:r>
          </a:p>
        </p:txBody>
      </p:sp>
      <p:sp>
        <p:nvSpPr>
          <p:cNvPr id="3" name="Content Placeholder 2">
            <a:extLst>
              <a:ext uri="{FF2B5EF4-FFF2-40B4-BE49-F238E27FC236}">
                <a16:creationId xmlns:a16="http://schemas.microsoft.com/office/drawing/2014/main" id="{74FE7183-A681-4F8B-A71A-B6F7A63E7FF0}"/>
              </a:ext>
            </a:extLst>
          </p:cNvPr>
          <p:cNvSpPr>
            <a:spLocks noGrp="1"/>
          </p:cNvSpPr>
          <p:nvPr>
            <p:ph idx="1"/>
          </p:nvPr>
        </p:nvSpPr>
        <p:spPr>
          <a:xfrm>
            <a:off x="666395" y="1063416"/>
            <a:ext cx="8946541" cy="4868152"/>
          </a:xfrm>
        </p:spPr>
        <p:txBody>
          <a:bodyPr>
            <a:normAutofit/>
          </a:bodyPr>
          <a:lstStyle/>
          <a:p>
            <a:pPr marL="457200" indent="-457200">
              <a:buFont typeface="+mj-lt"/>
              <a:buAutoNum type="arabicPeriod"/>
            </a:pPr>
            <a:r>
              <a:rPr lang="en-US" dirty="0"/>
              <a:t>What is a list in Python?</a:t>
            </a:r>
          </a:p>
          <a:p>
            <a:pPr marL="457200" indent="-457200">
              <a:buFont typeface="+mj-lt"/>
              <a:buAutoNum type="arabicPeriod"/>
            </a:pPr>
            <a:r>
              <a:rPr lang="en-US" dirty="0"/>
              <a:t>What is a list member?</a:t>
            </a:r>
          </a:p>
          <a:p>
            <a:pPr marL="457200" indent="-457200">
              <a:buFont typeface="+mj-lt"/>
              <a:buAutoNum type="arabicPeriod"/>
            </a:pPr>
            <a:r>
              <a:rPr lang="en-US" dirty="0"/>
              <a:t>How can you create list in Python?</a:t>
            </a:r>
          </a:p>
          <a:p>
            <a:pPr marL="457200" indent="-457200">
              <a:buFont typeface="+mj-lt"/>
              <a:buAutoNum type="arabicPeriod"/>
            </a:pPr>
            <a:r>
              <a:rPr lang="en-US" dirty="0"/>
              <a:t>What are the main benefits of using lists in your program?</a:t>
            </a:r>
          </a:p>
          <a:p>
            <a:pPr marL="457200" indent="-457200">
              <a:buFont typeface="+mj-lt"/>
              <a:buAutoNum type="arabicPeriod"/>
            </a:pPr>
            <a:r>
              <a:rPr lang="en-US" dirty="0"/>
              <a:t>How do you access list members?</a:t>
            </a:r>
          </a:p>
          <a:p>
            <a:pPr marL="457200" indent="-457200">
              <a:buFont typeface="+mj-lt"/>
              <a:buAutoNum type="arabicPeriod"/>
            </a:pPr>
            <a:r>
              <a:rPr lang="en-US" dirty="0"/>
              <a:t>How do you count the number of elements in a list?</a:t>
            </a:r>
          </a:p>
          <a:p>
            <a:pPr marL="457200" indent="-457200">
              <a:buFont typeface="+mj-lt"/>
              <a:buAutoNum type="arabicPeriod"/>
            </a:pPr>
            <a:r>
              <a:rPr lang="en-US" dirty="0"/>
              <a:t>Which operator is used to test list membership?</a:t>
            </a:r>
          </a:p>
          <a:p>
            <a:pPr marL="457200" indent="-457200">
              <a:buFont typeface="+mj-lt"/>
              <a:buAutoNum type="arabicPeriod"/>
            </a:pPr>
            <a:r>
              <a:rPr lang="en-US" dirty="0"/>
              <a:t>How do you add elements to a list?</a:t>
            </a:r>
          </a:p>
          <a:p>
            <a:pPr marL="457200" indent="-457200">
              <a:buFont typeface="+mj-lt"/>
              <a:buAutoNum type="arabicPeriod"/>
            </a:pPr>
            <a:r>
              <a:rPr lang="en-US" dirty="0"/>
              <a:t>How do you remove elements from a list?</a:t>
            </a:r>
          </a:p>
          <a:p>
            <a:pPr marL="457200" indent="-457200">
              <a:buFont typeface="+mj-lt"/>
              <a:buAutoNum type="arabicPeriod"/>
            </a:pPr>
            <a:r>
              <a:rPr lang="en-US" dirty="0"/>
              <a:t>What is list slicing in Python?</a:t>
            </a:r>
          </a:p>
          <a:p>
            <a:pPr marL="457200" indent="-457200">
              <a:buFont typeface="+mj-lt"/>
              <a:buAutoNum type="arabicPeriod"/>
            </a:pPr>
            <a:r>
              <a:rPr lang="en-US" dirty="0"/>
              <a:t>What do operators + and * do when used with lists?</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6839F270-006B-4267-B66F-A3A8B467115C}"/>
              </a:ext>
            </a:extLst>
          </p:cNvPr>
          <p:cNvSpPr>
            <a:spLocks noGrp="1"/>
          </p:cNvSpPr>
          <p:nvPr>
            <p:ph type="sldNum" sz="quarter" idx="12"/>
          </p:nvPr>
        </p:nvSpPr>
        <p:spPr/>
        <p:txBody>
          <a:bodyPr/>
          <a:lstStyle/>
          <a:p>
            <a:fld id="{D57F1E4F-1CFF-5643-939E-02111984F565}" type="slidenum">
              <a:rPr lang="en-US" smtClean="0">
                <a:uFillTx/>
              </a:rPr>
              <a:t>68</a:t>
            </a:fld>
            <a:endParaRPr lang="en-US" dirty="0">
              <a:uFillTx/>
            </a:endParaRPr>
          </a:p>
        </p:txBody>
      </p:sp>
    </p:spTree>
    <p:extLst>
      <p:ext uri="{BB962C8B-B14F-4D97-AF65-F5344CB8AC3E}">
        <p14:creationId xmlns:p14="http://schemas.microsoft.com/office/powerpoint/2010/main" val="1026774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6B25-FD3C-4F91-9E70-E0E6AAEC7973}"/>
              </a:ext>
            </a:extLst>
          </p:cNvPr>
          <p:cNvSpPr>
            <a:spLocks noGrp="1"/>
          </p:cNvSpPr>
          <p:nvPr>
            <p:ph type="title"/>
          </p:nvPr>
        </p:nvSpPr>
        <p:spPr>
          <a:xfrm>
            <a:off x="3836080" y="0"/>
            <a:ext cx="3906503" cy="767687"/>
          </a:xfrm>
        </p:spPr>
        <p:txBody>
          <a:bodyPr/>
          <a:lstStyle/>
          <a:p>
            <a:r>
              <a:rPr lang="nl-NL"/>
              <a:t>Summary Quiz</a:t>
            </a:r>
          </a:p>
        </p:txBody>
      </p:sp>
      <p:sp>
        <p:nvSpPr>
          <p:cNvPr id="3" name="Content Placeholder 2">
            <a:extLst>
              <a:ext uri="{FF2B5EF4-FFF2-40B4-BE49-F238E27FC236}">
                <a16:creationId xmlns:a16="http://schemas.microsoft.com/office/drawing/2014/main" id="{74FE7183-A681-4F8B-A71A-B6F7A63E7FF0}"/>
              </a:ext>
            </a:extLst>
          </p:cNvPr>
          <p:cNvSpPr>
            <a:spLocks noGrp="1"/>
          </p:cNvSpPr>
          <p:nvPr>
            <p:ph idx="1"/>
          </p:nvPr>
        </p:nvSpPr>
        <p:spPr>
          <a:xfrm>
            <a:off x="666395" y="1063416"/>
            <a:ext cx="8946541" cy="4868152"/>
          </a:xfrm>
        </p:spPr>
        <p:txBody>
          <a:bodyPr>
            <a:normAutofit/>
          </a:bodyPr>
          <a:lstStyle/>
          <a:p>
            <a:pPr marL="457200" indent="-457200">
              <a:buFont typeface="+mj-lt"/>
              <a:buAutoNum type="arabicPeriod" startAt="12"/>
            </a:pPr>
            <a:r>
              <a:rPr lang="en-US" dirty="0"/>
              <a:t>What is a list comprehension in Python?</a:t>
            </a:r>
          </a:p>
          <a:p>
            <a:pPr marL="457200" indent="-457200">
              <a:buFont typeface="+mj-lt"/>
              <a:buAutoNum type="arabicPeriod" startAt="12"/>
            </a:pPr>
            <a:r>
              <a:rPr lang="en-US" dirty="0"/>
              <a:t>What are the required and what are the optional parts of list comprehension syntax?</a:t>
            </a:r>
          </a:p>
          <a:p>
            <a:pPr marL="457200" indent="-457200">
              <a:buFont typeface="+mj-lt"/>
              <a:buAutoNum type="arabicPeriod" startAt="12"/>
            </a:pPr>
            <a:r>
              <a:rPr lang="en-US" dirty="0"/>
              <a:t>What is the main difference between list assignment and list copy?</a:t>
            </a:r>
          </a:p>
          <a:p>
            <a:pPr marL="457200" indent="-457200">
              <a:buFont typeface="+mj-lt"/>
              <a:buAutoNum type="arabicPeriod" startAt="12"/>
            </a:pPr>
            <a:endParaRPr lang="en-US" dirty="0"/>
          </a:p>
          <a:p>
            <a:pPr marL="457200" indent="-457200">
              <a:buFont typeface="+mj-lt"/>
              <a:buAutoNum type="arabicPeriod" startAt="12"/>
            </a:pPr>
            <a:endParaRPr lang="en-US" dirty="0"/>
          </a:p>
          <a:p>
            <a:pPr marL="457200" indent="-457200">
              <a:buFont typeface="+mj-lt"/>
              <a:buAutoNum type="arabicPeriod" startAt="12"/>
            </a:pPr>
            <a:endParaRPr lang="en-US" dirty="0"/>
          </a:p>
        </p:txBody>
      </p:sp>
      <p:sp>
        <p:nvSpPr>
          <p:cNvPr id="4" name="Slide Number Placeholder 3">
            <a:extLst>
              <a:ext uri="{FF2B5EF4-FFF2-40B4-BE49-F238E27FC236}">
                <a16:creationId xmlns:a16="http://schemas.microsoft.com/office/drawing/2014/main" id="{6839F270-006B-4267-B66F-A3A8B467115C}"/>
              </a:ext>
            </a:extLst>
          </p:cNvPr>
          <p:cNvSpPr>
            <a:spLocks noGrp="1"/>
          </p:cNvSpPr>
          <p:nvPr>
            <p:ph type="sldNum" sz="quarter" idx="12"/>
          </p:nvPr>
        </p:nvSpPr>
        <p:spPr/>
        <p:txBody>
          <a:bodyPr/>
          <a:lstStyle/>
          <a:p>
            <a:fld id="{D57F1E4F-1CFF-5643-939E-02111984F565}" type="slidenum">
              <a:rPr lang="en-US" smtClean="0">
                <a:uFillTx/>
              </a:rPr>
              <a:t>69</a:t>
            </a:fld>
            <a:endParaRPr lang="en-US" dirty="0">
              <a:uFillTx/>
            </a:endParaRPr>
          </a:p>
        </p:txBody>
      </p:sp>
    </p:spTree>
    <p:extLst>
      <p:ext uri="{BB962C8B-B14F-4D97-AF65-F5344CB8AC3E}">
        <p14:creationId xmlns:p14="http://schemas.microsoft.com/office/powerpoint/2010/main" val="2127890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lists in Python</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7</a:t>
            </a:fld>
            <a:endParaRPr lang="en-US" dirty="0">
              <a:uFillTx/>
            </a:endParaRPr>
          </a:p>
        </p:txBody>
      </p:sp>
    </p:spTree>
    <p:extLst>
      <p:ext uri="{BB962C8B-B14F-4D97-AF65-F5344CB8AC3E}">
        <p14:creationId xmlns:p14="http://schemas.microsoft.com/office/powerpoint/2010/main" val="1492666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296979" y="967018"/>
            <a:ext cx="11519383" cy="5456653"/>
          </a:xfrm>
        </p:spPr>
        <p:txBody>
          <a:bodyPr>
            <a:normAutofit/>
          </a:bodyPr>
          <a:lstStyle/>
          <a:p>
            <a:pPr marL="457200" indent="-457200">
              <a:buFont typeface="+mj-lt"/>
              <a:buAutoNum type="arabicPeriod"/>
            </a:pPr>
            <a:r>
              <a:rPr lang="en-US" dirty="0"/>
              <a:t>List is a mutable ordered sequence of elements.</a:t>
            </a:r>
          </a:p>
          <a:p>
            <a:pPr marL="457200" indent="-457200">
              <a:buFont typeface="+mj-lt"/>
              <a:buAutoNum type="arabicPeriod"/>
            </a:pPr>
            <a:r>
              <a:rPr lang="en-US" dirty="0"/>
              <a:t>Each value contained inside a list is called an item or a member.</a:t>
            </a:r>
          </a:p>
          <a:p>
            <a:pPr marL="457200" indent="-457200">
              <a:buFont typeface="+mj-lt"/>
              <a:buAutoNum type="arabicPeriod"/>
            </a:pPr>
            <a:r>
              <a:rPr lang="en-US" dirty="0"/>
              <a:t>List can be created as an empty list using list() command, or by listing all values, separated by commas between square brackets.</a:t>
            </a:r>
          </a:p>
          <a:p>
            <a:pPr marL="457200" indent="-457200">
              <a:buFont typeface="+mj-lt"/>
              <a:buAutoNum type="arabicPeriod"/>
            </a:pPr>
            <a:r>
              <a:rPr lang="en-US" dirty="0"/>
              <a:t>The main benefits of using lists are: keeping data together, ability to perform same methods and operations on multiple values at once, and condensed code.</a:t>
            </a:r>
          </a:p>
          <a:p>
            <a:pPr marL="457200" indent="-457200">
              <a:buFont typeface="+mj-lt"/>
              <a:buAutoNum type="arabicPeriod"/>
            </a:pPr>
            <a:r>
              <a:rPr lang="en-US" dirty="0"/>
              <a:t>Elements in list are accessed using indices, either positive (starting from the beginning) or negative (starting from the end).</a:t>
            </a:r>
          </a:p>
          <a:p>
            <a:pPr marL="457200" indent="-457200">
              <a:buFont typeface="+mj-lt"/>
              <a:buAutoNum type="arabicPeriod"/>
            </a:pPr>
            <a:r>
              <a:rPr lang="en-US" dirty="0"/>
              <a:t>Elements in list are counted using </a:t>
            </a:r>
            <a:r>
              <a:rPr lang="en-US" dirty="0" err="1"/>
              <a:t>len</a:t>
            </a:r>
            <a:r>
              <a:rPr lang="en-US" dirty="0"/>
              <a:t>() function.</a:t>
            </a:r>
          </a:p>
          <a:p>
            <a:pPr marL="457200" indent="-457200">
              <a:buFont typeface="+mj-lt"/>
              <a:buAutoNum type="arabicPeriod"/>
            </a:pPr>
            <a:r>
              <a:rPr lang="en-US" dirty="0"/>
              <a:t>Operator in is used to test membership of an element in a list.</a:t>
            </a:r>
          </a:p>
          <a:p>
            <a:pPr marL="457200" indent="-457200">
              <a:buFont typeface="+mj-lt"/>
              <a:buAutoNum type="arabicPeriod"/>
            </a:pPr>
            <a:r>
              <a:rPr lang="en-US" dirty="0"/>
              <a:t>The methods to add element to a list are .append() and .insert(). Append will add the element to the end, while insert will insert the element at the given position.</a:t>
            </a:r>
          </a:p>
          <a:p>
            <a:pPr marL="457200" indent="-457200">
              <a:buFont typeface="+mj-lt"/>
              <a:buAutoNum type="arabicPeriod"/>
            </a:pPr>
            <a:r>
              <a:rPr lang="en-US" dirty="0"/>
              <a:t>There are three options to remove an element from a list. Command del() can be used, or methods .remove() or .pop().</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70</a:t>
            </a:fld>
            <a:endParaRPr lang="en-US" dirty="0">
              <a:uFillTx/>
            </a:endParaRPr>
          </a:p>
        </p:txBody>
      </p:sp>
    </p:spTree>
    <p:extLst>
      <p:ext uri="{BB962C8B-B14F-4D97-AF65-F5344CB8AC3E}">
        <p14:creationId xmlns:p14="http://schemas.microsoft.com/office/powerpoint/2010/main" val="1262385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296979" y="967018"/>
            <a:ext cx="11519383" cy="5456653"/>
          </a:xfrm>
        </p:spPr>
        <p:txBody>
          <a:bodyPr>
            <a:normAutofit/>
          </a:bodyPr>
          <a:lstStyle/>
          <a:p>
            <a:pPr marL="457200" indent="-457200">
              <a:buFont typeface="+mj-lt"/>
              <a:buAutoNum type="arabicPeriod" startAt="10"/>
            </a:pPr>
            <a:r>
              <a:rPr lang="en-US" dirty="0"/>
              <a:t>Slicing is a quick way of retrieving a subset of items from a list. Inside of curly brackets, you define start and end index separated by colon, and optionally step value.</a:t>
            </a:r>
          </a:p>
          <a:p>
            <a:pPr marL="457200" indent="-457200">
              <a:buFont typeface="+mj-lt"/>
              <a:buAutoNum type="arabicPeriod" startAt="10"/>
            </a:pPr>
            <a:r>
              <a:rPr lang="en-US" dirty="0"/>
              <a:t>Operator + is used for list concatenation, while operator * is used for list repetition.</a:t>
            </a:r>
          </a:p>
          <a:p>
            <a:pPr marL="457200" indent="-457200">
              <a:buFont typeface="+mj-lt"/>
              <a:buAutoNum type="arabicPeriod" startAt="10"/>
            </a:pPr>
            <a:r>
              <a:rPr lang="en-US" dirty="0"/>
              <a:t>A List comprehension is a syntactic construct in Python that allows to create a list in a single line of code.</a:t>
            </a:r>
          </a:p>
          <a:p>
            <a:pPr marL="457200" indent="-457200">
              <a:buFont typeface="+mj-lt"/>
              <a:buAutoNum type="arabicPeriod" startAt="10"/>
            </a:pPr>
            <a:r>
              <a:rPr lang="en-US" dirty="0"/>
              <a:t>The required part of list comprehension is the expression, followed by for clause. Optionally, there can be additional for clause(s) and one or more if clause(s) at the end.</a:t>
            </a:r>
          </a:p>
          <a:p>
            <a:pPr marL="457200" indent="-457200">
              <a:buFont typeface="+mj-lt"/>
              <a:buAutoNum type="arabicPeriod" startAt="10"/>
            </a:pPr>
            <a:r>
              <a:rPr lang="en-US" dirty="0"/>
              <a:t>The main difference between assignment and copying lists in Python is that by assigning multiple variables to the same list, makes the change in one reflect on all the others. Copying, in general sense, creates a new object, so that the changes in the copy do not influence the original.</a:t>
            </a:r>
          </a:p>
          <a:p>
            <a:pPr marL="457200" indent="-457200">
              <a:buFont typeface="+mj-lt"/>
              <a:buAutoNum type="arabicPeriod" startAt="10"/>
            </a:pPr>
            <a:endParaRPr lang="en-US" dirty="0"/>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71</a:t>
            </a:fld>
            <a:endParaRPr lang="en-US" dirty="0">
              <a:uFillTx/>
            </a:endParaRPr>
          </a:p>
        </p:txBody>
      </p:sp>
    </p:spTree>
    <p:extLst>
      <p:ext uri="{BB962C8B-B14F-4D97-AF65-F5344CB8AC3E}">
        <p14:creationId xmlns:p14="http://schemas.microsoft.com/office/powerpoint/2010/main" val="17802471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132-F816-5547-956F-5F767E3DCD1D}"/>
              </a:ext>
            </a:extLst>
          </p:cNvPr>
          <p:cNvSpPr>
            <a:spLocks noGrp="1"/>
          </p:cNvSpPr>
          <p:nvPr>
            <p:ph type="title"/>
          </p:nvPr>
        </p:nvSpPr>
        <p:spPr/>
        <p:txBody>
          <a:bodyPr/>
          <a:lstStyle/>
          <a:p>
            <a:r>
              <a:rPr lang="en-NL" dirty="0"/>
              <a:t>Extra material - videos</a:t>
            </a:r>
          </a:p>
        </p:txBody>
      </p:sp>
      <p:sp>
        <p:nvSpPr>
          <p:cNvPr id="3" name="Content Placeholder 2">
            <a:extLst>
              <a:ext uri="{FF2B5EF4-FFF2-40B4-BE49-F238E27FC236}">
                <a16:creationId xmlns:a16="http://schemas.microsoft.com/office/drawing/2014/main" id="{6C73045F-F7CB-A441-9381-AD6053F15BC0}"/>
              </a:ext>
            </a:extLst>
          </p:cNvPr>
          <p:cNvSpPr>
            <a:spLocks noGrp="1"/>
          </p:cNvSpPr>
          <p:nvPr>
            <p:ph idx="1"/>
          </p:nvPr>
        </p:nvSpPr>
        <p:spPr/>
        <p:txBody>
          <a:bodyPr/>
          <a:lstStyle/>
          <a:p>
            <a:r>
              <a:rPr lang="en-NL" dirty="0"/>
              <a:t>Disclaimer:</a:t>
            </a:r>
          </a:p>
          <a:p>
            <a:pPr marL="0" indent="0">
              <a:buNone/>
            </a:pPr>
            <a:r>
              <a:rPr lang="en-NL" dirty="0"/>
              <a:t>The following videos are </a:t>
            </a:r>
            <a:r>
              <a:rPr lang="en-NL" b="1" u="sng" dirty="0"/>
              <a:t>not</a:t>
            </a:r>
            <a:r>
              <a:rPr lang="en-NL" u="sng" dirty="0"/>
              <a:t> part of the course material</a:t>
            </a:r>
            <a:r>
              <a:rPr lang="en-NL" dirty="0"/>
              <a:t>, and as such, are treated as an extra information. The teaching team believes it is beneficial to the students to also have the topics presented from a different perspective. Some video will provide more information that given at the lesson, some less.</a:t>
            </a:r>
          </a:p>
          <a:p>
            <a:pPr marL="0" indent="0">
              <a:buNone/>
            </a:pPr>
            <a:r>
              <a:rPr lang="en-NL" dirty="0"/>
              <a:t>For the exam, the only relevant information is considered the one given by the teachers and written in the course book.</a:t>
            </a:r>
          </a:p>
          <a:p>
            <a:pPr marL="0" indent="0">
              <a:buNone/>
            </a:pPr>
            <a:r>
              <a:rPr lang="en-NL" dirty="0"/>
              <a:t>To understand the topics better, using external sources, like the videos given below, is strongly recommended. Feel free to explore, and ask your teacher should you have any questions.</a:t>
            </a:r>
          </a:p>
          <a:p>
            <a:endParaRPr lang="en-NL" dirty="0"/>
          </a:p>
        </p:txBody>
      </p:sp>
      <p:sp>
        <p:nvSpPr>
          <p:cNvPr id="4" name="Slide Number Placeholder 3">
            <a:extLst>
              <a:ext uri="{FF2B5EF4-FFF2-40B4-BE49-F238E27FC236}">
                <a16:creationId xmlns:a16="http://schemas.microsoft.com/office/drawing/2014/main" id="{48EC5655-6660-E14D-B397-FEF37C6AD99F}"/>
              </a:ext>
            </a:extLst>
          </p:cNvPr>
          <p:cNvSpPr>
            <a:spLocks noGrp="1"/>
          </p:cNvSpPr>
          <p:nvPr>
            <p:ph type="sldNum" sz="quarter" idx="12"/>
          </p:nvPr>
        </p:nvSpPr>
        <p:spPr/>
        <p:txBody>
          <a:bodyPr/>
          <a:lstStyle/>
          <a:p>
            <a:fld id="{D57F1E4F-1CFF-5643-939E-02111984F565}" type="slidenum">
              <a:rPr lang="en-US" smtClean="0">
                <a:uFillTx/>
              </a:rPr>
              <a:t>72</a:t>
            </a:fld>
            <a:endParaRPr lang="en-US" dirty="0">
              <a:uFillTx/>
            </a:endParaRPr>
          </a:p>
        </p:txBody>
      </p:sp>
    </p:spTree>
    <p:extLst>
      <p:ext uri="{BB962C8B-B14F-4D97-AF65-F5344CB8AC3E}">
        <p14:creationId xmlns:p14="http://schemas.microsoft.com/office/powerpoint/2010/main" val="3268972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27C69-71C0-724A-9AAE-CE0DE708DF14}"/>
              </a:ext>
            </a:extLst>
          </p:cNvPr>
          <p:cNvSpPr>
            <a:spLocks noGrp="1"/>
          </p:cNvSpPr>
          <p:nvPr>
            <p:ph type="title"/>
          </p:nvPr>
        </p:nvSpPr>
        <p:spPr/>
        <p:txBody>
          <a:bodyPr/>
          <a:lstStyle/>
          <a:p>
            <a:r>
              <a:rPr lang="en-NL" dirty="0"/>
              <a:t>Python lists</a:t>
            </a:r>
          </a:p>
        </p:txBody>
      </p:sp>
      <p:sp>
        <p:nvSpPr>
          <p:cNvPr id="4" name="Slide Number Placeholder 3">
            <a:extLst>
              <a:ext uri="{FF2B5EF4-FFF2-40B4-BE49-F238E27FC236}">
                <a16:creationId xmlns:a16="http://schemas.microsoft.com/office/drawing/2014/main" id="{FF6CE343-95E3-0340-A684-CE977D849CEA}"/>
              </a:ext>
            </a:extLst>
          </p:cNvPr>
          <p:cNvSpPr>
            <a:spLocks noGrp="1"/>
          </p:cNvSpPr>
          <p:nvPr>
            <p:ph type="sldNum" sz="quarter" idx="12"/>
          </p:nvPr>
        </p:nvSpPr>
        <p:spPr/>
        <p:txBody>
          <a:bodyPr/>
          <a:lstStyle/>
          <a:p>
            <a:fld id="{D57F1E4F-1CFF-5643-939E-02111984F565}" type="slidenum">
              <a:rPr lang="en-US" smtClean="0">
                <a:uFillTx/>
              </a:rPr>
              <a:t>73</a:t>
            </a:fld>
            <a:endParaRPr lang="en-US" dirty="0">
              <a:uFillTx/>
            </a:endParaRPr>
          </a:p>
        </p:txBody>
      </p:sp>
      <p:pic>
        <p:nvPicPr>
          <p:cNvPr id="3" name="Online Media 2" descr="Python Lists  ||  Python Tutorial  ||  Learn Python Programming">
            <a:hlinkClick r:id="" action="ppaction://media"/>
            <a:extLst>
              <a:ext uri="{FF2B5EF4-FFF2-40B4-BE49-F238E27FC236}">
                <a16:creationId xmlns:a16="http://schemas.microsoft.com/office/drawing/2014/main" id="{F236F26A-F4B0-854F-BCE0-70B112FB8D65}"/>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125077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0D9B-0F08-B840-BE57-B6B559594298}"/>
              </a:ext>
            </a:extLst>
          </p:cNvPr>
          <p:cNvSpPr>
            <a:spLocks noGrp="1"/>
          </p:cNvSpPr>
          <p:nvPr>
            <p:ph type="title"/>
          </p:nvPr>
        </p:nvSpPr>
        <p:spPr/>
        <p:txBody>
          <a:bodyPr/>
          <a:lstStyle/>
          <a:p>
            <a:r>
              <a:rPr lang="en-NL" dirty="0"/>
              <a:t>List comprehension</a:t>
            </a:r>
          </a:p>
        </p:txBody>
      </p:sp>
      <p:sp>
        <p:nvSpPr>
          <p:cNvPr id="4" name="Slide Number Placeholder 3">
            <a:extLst>
              <a:ext uri="{FF2B5EF4-FFF2-40B4-BE49-F238E27FC236}">
                <a16:creationId xmlns:a16="http://schemas.microsoft.com/office/drawing/2014/main" id="{0EC77BD9-73BE-244C-AC89-D499342CB615}"/>
              </a:ext>
            </a:extLst>
          </p:cNvPr>
          <p:cNvSpPr>
            <a:spLocks noGrp="1"/>
          </p:cNvSpPr>
          <p:nvPr>
            <p:ph type="sldNum" sz="quarter" idx="12"/>
          </p:nvPr>
        </p:nvSpPr>
        <p:spPr/>
        <p:txBody>
          <a:bodyPr/>
          <a:lstStyle/>
          <a:p>
            <a:fld id="{D57F1E4F-1CFF-5643-939E-02111984F565}" type="slidenum">
              <a:rPr lang="en-US" smtClean="0">
                <a:uFillTx/>
              </a:rPr>
              <a:t>74</a:t>
            </a:fld>
            <a:endParaRPr lang="en-US" dirty="0">
              <a:uFillTx/>
            </a:endParaRPr>
          </a:p>
        </p:txBody>
      </p:sp>
      <p:pic>
        <p:nvPicPr>
          <p:cNvPr id="6" name="Online Media 5" descr="List Comprehension  ||  Python Tutorial  ||  Learn Python Programming">
            <a:hlinkClick r:id="" action="ppaction://media"/>
            <a:extLst>
              <a:ext uri="{FF2B5EF4-FFF2-40B4-BE49-F238E27FC236}">
                <a16:creationId xmlns:a16="http://schemas.microsoft.com/office/drawing/2014/main" id="{17071BF2-D6E3-9D42-BD3F-1894283CDBF2}"/>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121392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for the examples</a:t>
            </a:r>
          </a:p>
        </p:txBody>
      </p:sp>
      <p:sp>
        <p:nvSpPr>
          <p:cNvPr id="4" name="Content Placeholder 3"/>
          <p:cNvSpPr>
            <a:spLocks noGrp="1"/>
          </p:cNvSpPr>
          <p:nvPr>
            <p:ph sz="half" idx="2"/>
          </p:nvPr>
        </p:nvSpPr>
        <p:spPr>
          <a:xfrm>
            <a:off x="5654493" y="2056092"/>
            <a:ext cx="5349248" cy="4200245"/>
          </a:xfrm>
        </p:spPr>
        <p:txBody>
          <a:bodyPr>
            <a:normAutofit fontScale="85000" lnSpcReduction="10000"/>
          </a:bodyPr>
          <a:lstStyle/>
          <a:p>
            <a:r>
              <a:rPr lang="en-US" dirty="0"/>
              <a:t>This lesson shows:</a:t>
            </a:r>
          </a:p>
          <a:p>
            <a:pPr lvl="1"/>
            <a:r>
              <a:rPr lang="en-US" dirty="0"/>
              <a:t>How to create a list in Python,</a:t>
            </a:r>
          </a:p>
          <a:p>
            <a:pPr lvl="1"/>
            <a:r>
              <a:rPr lang="en-US" dirty="0"/>
              <a:t>How to access list items,</a:t>
            </a:r>
          </a:p>
          <a:p>
            <a:pPr lvl="1"/>
            <a:r>
              <a:rPr lang="en-US" dirty="0"/>
              <a:t>How to count items in a list,</a:t>
            </a:r>
          </a:p>
          <a:p>
            <a:pPr lvl="1"/>
            <a:r>
              <a:rPr lang="en-US" dirty="0"/>
              <a:t>How to add list items,</a:t>
            </a:r>
          </a:p>
          <a:p>
            <a:pPr lvl="1"/>
            <a:r>
              <a:rPr lang="en-US" dirty="0"/>
              <a:t>How to remove list items,</a:t>
            </a:r>
          </a:p>
          <a:p>
            <a:pPr lvl="1"/>
            <a:r>
              <a:rPr lang="en-US" dirty="0"/>
              <a:t>How to iterate through a list,</a:t>
            </a:r>
          </a:p>
          <a:p>
            <a:pPr lvl="1"/>
            <a:r>
              <a:rPr lang="en-US" dirty="0"/>
              <a:t>List slicing,</a:t>
            </a:r>
          </a:p>
          <a:p>
            <a:pPr lvl="1"/>
            <a:r>
              <a:rPr lang="en-US" dirty="0"/>
              <a:t>Common list operators and useful methods.</a:t>
            </a:r>
          </a:p>
          <a:p>
            <a:r>
              <a:rPr lang="en-US" dirty="0"/>
              <a:t>Every example from the slides is implemented in the file </a:t>
            </a:r>
            <a:r>
              <a:rPr lang="en-US" b="1" dirty="0">
                <a:solidFill>
                  <a:srgbClr val="FFFF00"/>
                </a:solidFill>
              </a:rPr>
              <a:t>week62-A.py</a:t>
            </a:r>
            <a:r>
              <a:rPr lang="en-US" dirty="0"/>
              <a:t>.</a:t>
            </a:r>
          </a:p>
          <a:p>
            <a:r>
              <a:rPr lang="en-US" dirty="0"/>
              <a:t>The file provides more details and examples, so it is strongly recommended to thoroughly examine it and experiment with the given code.</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8</a:t>
            </a:fld>
            <a:endParaRPr lang="en-US" dirty="0">
              <a:uFillTx/>
            </a:endParaRPr>
          </a:p>
        </p:txBody>
      </p:sp>
      <p:pic>
        <p:nvPicPr>
          <p:cNvPr id="9" name="Content Placeholder 8">
            <a:extLst>
              <a:ext uri="{FF2B5EF4-FFF2-40B4-BE49-F238E27FC236}">
                <a16:creationId xmlns:a16="http://schemas.microsoft.com/office/drawing/2014/main" id="{424F99A2-54C8-3044-A176-63F4FAE40D0D}"/>
              </a:ext>
            </a:extLst>
          </p:cNvPr>
          <p:cNvPicPr>
            <a:picLocks noGrp="1" noChangeAspect="1"/>
          </p:cNvPicPr>
          <p:nvPr>
            <p:ph sz="half" idx="1"/>
          </p:nvPr>
        </p:nvPicPr>
        <p:blipFill>
          <a:blip r:embed="rId3"/>
          <a:srcRect/>
          <a:stretch/>
        </p:blipFill>
        <p:spPr>
          <a:xfrm>
            <a:off x="597741" y="2605389"/>
            <a:ext cx="4453470" cy="2617421"/>
          </a:xfrm>
        </p:spPr>
      </p:pic>
    </p:spTree>
    <p:extLst>
      <p:ext uri="{BB962C8B-B14F-4D97-AF65-F5344CB8AC3E}">
        <p14:creationId xmlns:p14="http://schemas.microsoft.com/office/powerpoint/2010/main" val="1143690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list</a:t>
            </a:r>
          </a:p>
        </p:txBody>
      </p:sp>
      <p:pic>
        <p:nvPicPr>
          <p:cNvPr id="6" name="Content Placeholder 5"/>
          <p:cNvPicPr>
            <a:picLocks noGrp="1" noChangeAspect="1"/>
          </p:cNvPicPr>
          <p:nvPr>
            <p:ph sz="half" idx="1"/>
          </p:nvPr>
        </p:nvPicPr>
        <p:blipFill>
          <a:blip r:embed="rId2"/>
          <a:srcRect/>
          <a:stretch/>
        </p:blipFill>
        <p:spPr>
          <a:xfrm>
            <a:off x="825787" y="2427570"/>
            <a:ext cx="4828706" cy="2538377"/>
          </a:xfrm>
        </p:spPr>
      </p:pic>
      <p:sp>
        <p:nvSpPr>
          <p:cNvPr id="4" name="Content Placeholder 3"/>
          <p:cNvSpPr>
            <a:spLocks noGrp="1"/>
          </p:cNvSpPr>
          <p:nvPr>
            <p:ph sz="half" idx="2"/>
          </p:nvPr>
        </p:nvSpPr>
        <p:spPr/>
        <p:txBody>
          <a:bodyPr>
            <a:normAutofit fontScale="92500" lnSpcReduction="10000"/>
          </a:bodyPr>
          <a:lstStyle/>
          <a:p>
            <a:r>
              <a:rPr lang="en-US" dirty="0"/>
              <a:t>In Python, lists are created using </a:t>
            </a:r>
            <a:r>
              <a:rPr lang="en-US" b="1" dirty="0"/>
              <a:t>square brackets </a:t>
            </a:r>
            <a:r>
              <a:rPr lang="en-US" dirty="0">
                <a:solidFill>
                  <a:schemeClr val="accent3"/>
                </a:solidFill>
              </a:rPr>
              <a:t>​</a:t>
            </a:r>
            <a:r>
              <a:rPr lang="en-US" b="1" dirty="0">
                <a:solidFill>
                  <a:schemeClr val="accent3"/>
                </a:solidFill>
              </a:rPr>
              <a:t>[ ]</a:t>
            </a:r>
            <a:r>
              <a:rPr lang="en-US" dirty="0">
                <a:solidFill>
                  <a:schemeClr val="accent3"/>
                </a:solidFill>
              </a:rPr>
              <a:t>​</a:t>
            </a:r>
            <a:r>
              <a:rPr lang="en-US" dirty="0"/>
              <a:t>. Inside square brackets are given items, separated with </a:t>
            </a:r>
            <a:r>
              <a:rPr lang="en-US" b="1" dirty="0"/>
              <a:t>comma</a:t>
            </a:r>
            <a:r>
              <a:rPr lang="en-US" dirty="0"/>
              <a:t> (</a:t>
            </a:r>
            <a:r>
              <a:rPr lang="en-US" b="1" dirty="0">
                <a:solidFill>
                  <a:srgbClr val="FFC000"/>
                </a:solidFill>
              </a:rPr>
              <a:t>,</a:t>
            </a:r>
            <a:r>
              <a:rPr lang="en-US" dirty="0"/>
              <a:t>) signs. </a:t>
            </a:r>
          </a:p>
          <a:p>
            <a:r>
              <a:rPr lang="en-US" dirty="0"/>
              <a:t>Python lists can contain any number of items with different data types.</a:t>
            </a:r>
          </a:p>
          <a:p>
            <a:r>
              <a:rPr lang="en-US" dirty="0"/>
              <a:t>If no elements are given, Python will create an empty list.</a:t>
            </a:r>
          </a:p>
          <a:p>
            <a:r>
              <a:rPr lang="en-US" dirty="0"/>
              <a:t>Try:</a:t>
            </a:r>
          </a:p>
          <a:p>
            <a:pPr marL="0" indent="0">
              <a:buNone/>
            </a:pPr>
            <a:r>
              <a:rPr lang="en-US" dirty="0"/>
              <a:t>	</a:t>
            </a:r>
            <a:r>
              <a:rPr lang="en-US" b="1" dirty="0"/>
              <a:t>list1 = []</a:t>
            </a:r>
          </a:p>
          <a:p>
            <a:pPr marL="0" indent="0">
              <a:buNone/>
            </a:pPr>
            <a:r>
              <a:rPr lang="en-US" b="1" dirty="0"/>
              <a:t>	list2 = [1, 2, 3]</a:t>
            </a:r>
          </a:p>
          <a:p>
            <a:pPr marL="0" indent="0">
              <a:buNone/>
            </a:pPr>
            <a:r>
              <a:rPr lang="en-US" b="1" dirty="0"/>
              <a:t>	list3 = [3, 1, "Hello world", 5/3]</a:t>
            </a:r>
          </a:p>
          <a:p>
            <a:pPr marL="0" indent="0">
              <a:buNone/>
            </a:pPr>
            <a:r>
              <a:rPr lang="en-US" b="1" dirty="0"/>
              <a:t>	list4 = [[3, 2, 1], ['a', 'b', 'c']]</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9</a:t>
            </a:fld>
            <a:endParaRPr lang="en-US" dirty="0">
              <a:uFillTx/>
            </a:endParaRPr>
          </a:p>
        </p:txBody>
      </p:sp>
    </p:spTree>
    <p:extLst>
      <p:ext uri="{BB962C8B-B14F-4D97-AF65-F5344CB8AC3E}">
        <p14:creationId xmlns:p14="http://schemas.microsoft.com/office/powerpoint/2010/main" val="1133152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Ion</Template>
  <TotalTime>10212</TotalTime>
  <Words>4810</Words>
  <Application>Microsoft Macintosh PowerPoint</Application>
  <PresentationFormat>Widescreen</PresentationFormat>
  <Paragraphs>756</Paragraphs>
  <Slides>74</Slides>
  <Notes>16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Century Gothic</vt:lpstr>
      <vt:lpstr>Dosis</vt:lpstr>
      <vt:lpstr>Wingdings 3</vt:lpstr>
      <vt:lpstr>Ion</vt:lpstr>
      <vt:lpstr>Analysis 1: Foundations of Modeling   Lesson 6.2: Lists in Python</vt:lpstr>
      <vt:lpstr>Overview of this lesson:  Lists in Python</vt:lpstr>
      <vt:lpstr>Overview of this lesson:  Lists in Python</vt:lpstr>
      <vt:lpstr>Lists</vt:lpstr>
      <vt:lpstr>Lists</vt:lpstr>
      <vt:lpstr>Lists</vt:lpstr>
      <vt:lpstr>Working with lists in Python</vt:lpstr>
      <vt:lpstr>Code for the examples</vt:lpstr>
      <vt:lpstr>Creating a list</vt:lpstr>
      <vt:lpstr>Accessing list items - indexing</vt:lpstr>
      <vt:lpstr>Accessing list items - indexing</vt:lpstr>
      <vt:lpstr>Accessing list items  – negative indexing</vt:lpstr>
      <vt:lpstr>Accessing list items  – negative indexing</vt:lpstr>
      <vt:lpstr>Counting items – len()</vt:lpstr>
      <vt:lpstr>Testing membership - in</vt:lpstr>
      <vt:lpstr>Updating list items</vt:lpstr>
      <vt:lpstr>Finding index</vt:lpstr>
      <vt:lpstr>Adding items - append</vt:lpstr>
      <vt:lpstr>Adding items - insert</vt:lpstr>
      <vt:lpstr>Removing items</vt:lpstr>
      <vt:lpstr>Removing items - pop</vt:lpstr>
      <vt:lpstr>Removing items - del</vt:lpstr>
      <vt:lpstr>Removing items - remove</vt:lpstr>
      <vt:lpstr>Iterating through elements</vt:lpstr>
      <vt:lpstr>Iterating through elements</vt:lpstr>
      <vt:lpstr>Iterating through elements</vt:lpstr>
      <vt:lpstr>Iterating through elements</vt:lpstr>
      <vt:lpstr>Iterating through elements</vt:lpstr>
      <vt:lpstr>Slicing</vt:lpstr>
      <vt:lpstr>Slicing</vt:lpstr>
      <vt:lpstr>Slicing</vt:lpstr>
      <vt:lpstr>Slicing</vt:lpstr>
      <vt:lpstr>Slicing</vt:lpstr>
      <vt:lpstr>List concatenation and repetition</vt:lpstr>
      <vt:lpstr>List concatenation (+)</vt:lpstr>
      <vt:lpstr>List repetition (*)</vt:lpstr>
      <vt:lpstr>Handy list methods</vt:lpstr>
      <vt:lpstr>Handy list methods</vt:lpstr>
      <vt:lpstr>Handy list methods (examples)</vt:lpstr>
      <vt:lpstr>Handy list methods - .count()</vt:lpstr>
      <vt:lpstr>Code for list comprehension and list copy</vt:lpstr>
      <vt:lpstr>List comprehension (optional)</vt:lpstr>
      <vt:lpstr>List comprehension (optional)</vt:lpstr>
      <vt:lpstr>List comprehension (optional)</vt:lpstr>
      <vt:lpstr>List comprehension (optional)</vt:lpstr>
      <vt:lpstr>List comprehension (optional)</vt:lpstr>
      <vt:lpstr>Python object model (optional)</vt:lpstr>
      <vt:lpstr>Python object model</vt:lpstr>
      <vt:lpstr>Variables in statically typed language 1</vt:lpstr>
      <vt:lpstr>Variables in statically typed language 2</vt:lpstr>
      <vt:lpstr>Variables in statically typed language 3</vt:lpstr>
      <vt:lpstr>Variables in statically typed language 4</vt:lpstr>
      <vt:lpstr>Python object model</vt:lpstr>
      <vt:lpstr>Python object model 1</vt:lpstr>
      <vt:lpstr>Python object model 2</vt:lpstr>
      <vt:lpstr>Python object model 3</vt:lpstr>
      <vt:lpstr>Python object model 4</vt:lpstr>
      <vt:lpstr>Python object model 5</vt:lpstr>
      <vt:lpstr>Assignment vs copy</vt:lpstr>
      <vt:lpstr>Binding to a mutable object</vt:lpstr>
      <vt:lpstr>Assignment operator and lists</vt:lpstr>
      <vt:lpstr>Shallow copy</vt:lpstr>
      <vt:lpstr>Shallow copy</vt:lpstr>
      <vt:lpstr>Shallow copy</vt:lpstr>
      <vt:lpstr>Deep copy</vt:lpstr>
      <vt:lpstr>Deep copy</vt:lpstr>
      <vt:lpstr>Assignment, shallow, deep copy</vt:lpstr>
      <vt:lpstr>Summary Quiz</vt:lpstr>
      <vt:lpstr>Summary Quiz</vt:lpstr>
      <vt:lpstr>Summary</vt:lpstr>
      <vt:lpstr>Summary</vt:lpstr>
      <vt:lpstr>Extra material - videos</vt:lpstr>
      <vt:lpstr>Python lists</vt:lpstr>
      <vt:lpstr>List comprehension</vt:lpstr>
    </vt:vector>
  </TitlesOfParts>
  <Company>Hogeschool Rotterdam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1: Foundations of Modeling</dc:title>
  <dc:creator>Dobrkovic, A.</dc:creator>
  <cp:lastModifiedBy>Dobrkovic, A. (Andrej)</cp:lastModifiedBy>
  <cp:revision>1062</cp:revision>
  <dcterms:created xsi:type="dcterms:W3CDTF">2018-06-25T10:45:04Z</dcterms:created>
  <dcterms:modified xsi:type="dcterms:W3CDTF">2020-10-26T04:22:36Z</dcterms:modified>
</cp:coreProperties>
</file>